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332" r:id="rId4"/>
    <p:sldId id="384" r:id="rId5"/>
    <p:sldId id="385" r:id="rId6"/>
    <p:sldId id="387" r:id="rId7"/>
    <p:sldId id="422" r:id="rId8"/>
    <p:sldId id="386" r:id="rId9"/>
    <p:sldId id="388" r:id="rId10"/>
    <p:sldId id="390" r:id="rId11"/>
    <p:sldId id="389" r:id="rId12"/>
    <p:sldId id="391" r:id="rId13"/>
    <p:sldId id="392" r:id="rId14"/>
    <p:sldId id="393" r:id="rId15"/>
    <p:sldId id="423" r:id="rId16"/>
    <p:sldId id="424" r:id="rId17"/>
    <p:sldId id="395" r:id="rId18"/>
    <p:sldId id="396" r:id="rId19"/>
    <p:sldId id="399" r:id="rId20"/>
    <p:sldId id="398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25" r:id="rId37"/>
    <p:sldId id="415" r:id="rId38"/>
    <p:sldId id="416" r:id="rId39"/>
    <p:sldId id="417" r:id="rId40"/>
    <p:sldId id="419" r:id="rId41"/>
    <p:sldId id="420" r:id="rId42"/>
    <p:sldId id="421" r:id="rId43"/>
    <p:sldId id="426" r:id="rId44"/>
    <p:sldId id="427" r:id="rId45"/>
  </p:sldIdLst>
  <p:sldSz cx="12192000" cy="6858000"/>
  <p:notesSz cx="7105650" cy="10236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5A4"/>
    <a:srgbClr val="6666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79326" autoAdjust="0"/>
  </p:normalViewPr>
  <p:slideViewPr>
    <p:cSldViewPr>
      <p:cViewPr varScale="1">
        <p:scale>
          <a:sx n="48" d="100"/>
          <a:sy n="48" d="100"/>
        </p:scale>
        <p:origin x="-126" y="-5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2751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B316F422-1245-4A2D-AF23-852F2E2CA46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891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8CBE2BC9-B85C-48CE-94AE-4407FD997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3075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오늘 박사학위논문심사에 참석해주시려고 </a:t>
            </a:r>
            <a:r>
              <a:rPr lang="ko-KR" altLang="en-US" dirty="0" err="1" smtClean="0"/>
              <a:t>귀한시간</a:t>
            </a:r>
            <a:r>
              <a:rPr lang="ko-KR" altLang="en-US" dirty="0" smtClean="0"/>
              <a:t> 내주셔서 진심으로 </a:t>
            </a:r>
            <a:r>
              <a:rPr lang="ko-KR" altLang="en-US" dirty="0" err="1" smtClean="0"/>
              <a:t>감사드립니다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본래 </a:t>
            </a:r>
            <a:r>
              <a:rPr lang="ko-KR" altLang="en-US" dirty="0" err="1" smtClean="0"/>
              <a:t>종심때는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예심때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지적받은</a:t>
            </a:r>
            <a:r>
              <a:rPr lang="ko-KR" altLang="en-US" dirty="0" smtClean="0"/>
              <a:t> 사항을 바탕으로 어떻게 보완하였는지는 주로 발표하는 것으로 알고 있는데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예심 이후로 많은 부분이 추가되어서 이에 대한 내용도 같이 발표를 하게 된 점 양해 </a:t>
            </a:r>
            <a:r>
              <a:rPr lang="ko-KR" altLang="en-US" dirty="0" err="1" smtClean="0"/>
              <a:t>부탁드립니다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NR2F2</a:t>
            </a:r>
            <a:r>
              <a:rPr lang="ko-KR" altLang="en-US" dirty="0" smtClean="0"/>
              <a:t>는 다른 </a:t>
            </a:r>
            <a:r>
              <a:rPr lang="en-US" altLang="ko-KR" dirty="0" smtClean="0"/>
              <a:t>cancer tissue</a:t>
            </a:r>
            <a:r>
              <a:rPr lang="ko-KR" altLang="en-US" dirty="0" smtClean="0"/>
              <a:t>와 비교하였을 때</a:t>
            </a:r>
            <a:r>
              <a:rPr lang="en-US" altLang="ko-KR" dirty="0" smtClean="0"/>
              <a:t>, LAM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환자에서 그 </a:t>
            </a:r>
            <a:r>
              <a:rPr lang="ko-KR" altLang="en-US" baseline="0" dirty="0" err="1" smtClean="0"/>
              <a:t>발현량이</a:t>
            </a:r>
            <a:r>
              <a:rPr lang="ko-KR" altLang="en-US" baseline="0" dirty="0" smtClean="0"/>
              <a:t> 매우 높았습니다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767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다른 </a:t>
            </a:r>
            <a:r>
              <a:rPr lang="en-US" altLang="ko-KR" dirty="0" smtClean="0"/>
              <a:t>normal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티슈와 비교하였을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모든 티슈에 대하여 높지 않았지만 다른 </a:t>
            </a:r>
            <a:r>
              <a:rPr lang="en-US" altLang="ko-KR" baseline="0" dirty="0" smtClean="0"/>
              <a:t>tissue</a:t>
            </a:r>
            <a:r>
              <a:rPr lang="ko-KR" altLang="en-US" baseline="0" dirty="0" smtClean="0"/>
              <a:t>들의 </a:t>
            </a:r>
            <a:r>
              <a:rPr lang="ko-KR" altLang="en-US" baseline="0" dirty="0" err="1" smtClean="0"/>
              <a:t>발현량의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median</a:t>
            </a:r>
            <a:r>
              <a:rPr lang="ko-KR" altLang="en-US" baseline="0" dirty="0" smtClean="0"/>
              <a:t>보다 높게 발현되고 있음을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0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NR2F2</a:t>
            </a:r>
            <a:r>
              <a:rPr lang="ko-KR" altLang="en-US" dirty="0" smtClean="0"/>
              <a:t>의 발현은 실험적으로도 폐 티슈에서 높게 발현되는 것을 확인하였습니다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여기에서 보이는 이 갈색 점들이 발현된 된 것인데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하단의 사진을 보면 발현되지 않는 경우에는 이런 갈색의 점이 나타나지 않는 것을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6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연구를 통하여 기존에 진행된 </a:t>
            </a:r>
            <a:r>
              <a:rPr lang="ko-KR" altLang="en-US" dirty="0" err="1" smtClean="0"/>
              <a:t>적없는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S-LAM </a:t>
            </a:r>
            <a:r>
              <a:rPr lang="ko-KR" altLang="en-US" dirty="0" smtClean="0"/>
              <a:t>질병에 대한 </a:t>
            </a:r>
            <a:r>
              <a:rPr lang="en-US" altLang="ko-KR" dirty="0" smtClean="0"/>
              <a:t>GWAS</a:t>
            </a:r>
            <a:r>
              <a:rPr lang="ko-KR" altLang="en-US" dirty="0" smtClean="0"/>
              <a:t>를 실시하였고 </a:t>
            </a:r>
            <a:r>
              <a:rPr lang="en-US" altLang="ko-KR" dirty="0" smtClean="0"/>
              <a:t>chr15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signal</a:t>
            </a:r>
            <a:r>
              <a:rPr lang="ko-KR" altLang="en-US" dirty="0" smtClean="0"/>
              <a:t>을 찾았습니다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 </a:t>
            </a:r>
            <a:r>
              <a:rPr lang="en-US" altLang="ko-KR" dirty="0" err="1" smtClean="0"/>
              <a:t>snp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intergenic</a:t>
            </a:r>
            <a:r>
              <a:rPr lang="en-US" altLang="ko-KR" baseline="0" dirty="0" smtClean="0"/>
              <a:t> region</a:t>
            </a:r>
            <a:r>
              <a:rPr lang="ko-KR" altLang="en-US" baseline="0" dirty="0" smtClean="0"/>
              <a:t>에 있어서 직접적으로 어떤 영향을 주는지는 알 수 없었지만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주변에 있었던 </a:t>
            </a:r>
            <a:r>
              <a:rPr lang="en-US" altLang="ko-KR" baseline="0" dirty="0" smtClean="0"/>
              <a:t>NR2F2</a:t>
            </a:r>
            <a:r>
              <a:rPr lang="ko-KR" altLang="en-US" baseline="0" dirty="0" smtClean="0"/>
              <a:t>라는 </a:t>
            </a:r>
            <a:r>
              <a:rPr lang="en-US" altLang="ko-KR" baseline="0" dirty="0" smtClean="0"/>
              <a:t>gene</a:t>
            </a:r>
            <a:r>
              <a:rPr lang="ko-KR" altLang="en-US" baseline="0" dirty="0" smtClean="0"/>
              <a:t>과 밀접하게 </a:t>
            </a:r>
            <a:r>
              <a:rPr lang="en-US" altLang="ko-KR" baseline="0" dirty="0" smtClean="0"/>
              <a:t>interact</a:t>
            </a:r>
            <a:r>
              <a:rPr lang="ko-KR" altLang="en-US" baseline="0" dirty="0" smtClean="0"/>
              <a:t>하고 있는 것을 확인하였습니다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r>
              <a:rPr lang="en-US" altLang="ko-KR" baseline="0" dirty="0" smtClean="0"/>
              <a:t>NR2F2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LAM</a:t>
            </a:r>
            <a:r>
              <a:rPr lang="ko-KR" altLang="en-US" baseline="0" dirty="0" smtClean="0"/>
              <a:t>환자 내에서 다른 </a:t>
            </a:r>
            <a:r>
              <a:rPr lang="en-US" altLang="ko-KR" baseline="0" dirty="0" smtClean="0"/>
              <a:t>cancer </a:t>
            </a:r>
            <a:r>
              <a:rPr lang="ko-KR" altLang="en-US" baseline="0" dirty="0" smtClean="0"/>
              <a:t>티슈들과 비교하였을 때 높은 </a:t>
            </a:r>
            <a:r>
              <a:rPr lang="ko-KR" altLang="en-US" baseline="0" dirty="0" err="1" smtClean="0"/>
              <a:t>발현량을</a:t>
            </a:r>
            <a:r>
              <a:rPr lang="ko-KR" altLang="en-US" baseline="0" dirty="0" smtClean="0"/>
              <a:t> 보였으며</a:t>
            </a:r>
            <a:r>
              <a:rPr lang="en-US" altLang="ko-KR" baseline="0" dirty="0" smtClean="0"/>
              <a:t>, normal tissue</a:t>
            </a:r>
            <a:r>
              <a:rPr lang="ko-KR" altLang="en-US" baseline="0" dirty="0" smtClean="0"/>
              <a:t>와 비교하였을 때 평균보다 높은 </a:t>
            </a:r>
            <a:r>
              <a:rPr lang="ko-KR" altLang="en-US" baseline="0" dirty="0" err="1" smtClean="0"/>
              <a:t>발현량을</a:t>
            </a:r>
            <a:r>
              <a:rPr lang="ko-KR" altLang="en-US" baseline="0" dirty="0" smtClean="0"/>
              <a:t> 보였습니다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en-US" altLang="ko-KR" baseline="0" dirty="0" smtClean="0"/>
              <a:t>IHC </a:t>
            </a:r>
            <a:r>
              <a:rPr lang="ko-KR" altLang="en-US" baseline="0" dirty="0" smtClean="0"/>
              <a:t>분석을 통하여 실제 폐 세포에서 </a:t>
            </a:r>
            <a:r>
              <a:rPr lang="en-US" altLang="ko-KR" baseline="0" dirty="0" smtClean="0"/>
              <a:t>NR2F2</a:t>
            </a:r>
            <a:r>
              <a:rPr lang="ko-KR" altLang="en-US" baseline="0" dirty="0" smtClean="0"/>
              <a:t>가 높게 발현하고 있는 것을 확인하였습니다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82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LAM</a:t>
            </a:r>
            <a:r>
              <a:rPr lang="ko-KR" altLang="en-US" dirty="0" smtClean="0"/>
              <a:t>은 여성에게만 일어나는 질병으로 에스트로겐과 밀접한 연관을 가지고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기존의 연구를 통해 </a:t>
            </a:r>
            <a:r>
              <a:rPr lang="en-US" altLang="ko-KR" dirty="0" smtClean="0"/>
              <a:t>estrogen</a:t>
            </a:r>
            <a:r>
              <a:rPr lang="ko-KR" altLang="en-US" dirty="0" smtClean="0"/>
              <a:t>과 관련된 </a:t>
            </a:r>
            <a:r>
              <a:rPr lang="en-US" altLang="ko-KR" dirty="0" smtClean="0"/>
              <a:t>gene</a:t>
            </a:r>
            <a:r>
              <a:rPr lang="ko-KR" altLang="en-US" dirty="0" smtClean="0"/>
              <a:t>의 일부를 </a:t>
            </a:r>
            <a:r>
              <a:rPr lang="en-US" altLang="ko-KR" dirty="0" err="1" smtClean="0"/>
              <a:t>knowdown</a:t>
            </a:r>
            <a:r>
              <a:rPr lang="ko-KR" altLang="en-US" dirty="0" smtClean="0"/>
              <a:t>하는 실험을 통하여 </a:t>
            </a:r>
            <a:r>
              <a:rPr lang="en-US" altLang="ko-KR" dirty="0" smtClean="0"/>
              <a:t>NR2F2</a:t>
            </a:r>
            <a:r>
              <a:rPr lang="ko-KR" altLang="en-US" baseline="0" dirty="0" smtClean="0"/>
              <a:t> 발현의 감소가 확인되었습니다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이것으로 미루어보아 </a:t>
            </a:r>
            <a:r>
              <a:rPr lang="en-US" altLang="ko-KR" baseline="0" dirty="0" smtClean="0"/>
              <a:t>LAM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NR2F2,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NR2F2</a:t>
            </a:r>
            <a:r>
              <a:rPr lang="ko-KR" altLang="en-US" baseline="0" dirty="0" smtClean="0"/>
              <a:t>와 에스트로겐 사이의 연결점을 찾을 수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기존의 </a:t>
            </a:r>
            <a:r>
              <a:rPr lang="en-US" altLang="ko-KR" baseline="0" dirty="0" smtClean="0"/>
              <a:t>TSC</a:t>
            </a:r>
            <a:r>
              <a:rPr lang="ko-KR" altLang="en-US" baseline="0" dirty="0" smtClean="0"/>
              <a:t>로는 설명되지 않았던 여성에게만 거의 제한적으로 일어나는 이유에 대해서도 설명이 가능했습니다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7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그다음으로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Chapter4</a:t>
            </a:r>
            <a:r>
              <a:rPr lang="ko-KR" altLang="en-US" dirty="0" smtClean="0"/>
              <a:t>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Heritability </a:t>
            </a:r>
            <a:r>
              <a:rPr lang="en-US" altLang="ko-KR" baseline="0" dirty="0" err="1" smtClean="0"/>
              <a:t>estimatin</a:t>
            </a:r>
            <a:r>
              <a:rPr lang="ko-KR" altLang="en-US" baseline="0" dirty="0" smtClean="0"/>
              <a:t>에 대한 내용의 보충입니다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52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노테이션은</a:t>
            </a:r>
            <a:r>
              <a:rPr lang="ko-KR" altLang="en-US" dirty="0" smtClean="0"/>
              <a:t> 기존과 동일하고</a:t>
            </a:r>
            <a:r>
              <a:rPr lang="en-US" altLang="ko-KR" dirty="0" smtClean="0"/>
              <a:t>, 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phenotype L</a:t>
            </a:r>
            <a:r>
              <a:rPr lang="ko-KR" altLang="en-US" dirty="0" smtClean="0"/>
              <a:t>은</a:t>
            </a:r>
            <a:r>
              <a:rPr lang="ko-KR" altLang="en-US" baseline="0" dirty="0" smtClean="0"/>
              <a:t> 관측되지 않은 </a:t>
            </a:r>
            <a:r>
              <a:rPr lang="en-US" altLang="ko-KR" dirty="0" smtClean="0"/>
              <a:t>liability,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이 둘은 </a:t>
            </a:r>
            <a:r>
              <a:rPr lang="en-US" altLang="ko-KR" baseline="0" dirty="0" smtClean="0"/>
              <a:t>liability threshold</a:t>
            </a:r>
            <a:r>
              <a:rPr lang="ko-KR" altLang="en-US" baseline="0" dirty="0" smtClean="0"/>
              <a:t>모형에 의하여 아래와 같은 관계를 가지고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 관계를 통하여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알고있다면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의 범위를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있고 이 범위는 각각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로 표시하였습니다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84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벡터 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2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</a:t>
            </a:r>
            <a:r>
              <a:rPr lang="en-US" altLang="ko-KR" dirty="0" smtClean="0"/>
              <a:t>liability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multivariate</a:t>
            </a:r>
            <a:r>
              <a:rPr lang="en-US" altLang="ko-KR" baseline="0" dirty="0" smtClean="0"/>
              <a:t> normal</a:t>
            </a:r>
            <a:r>
              <a:rPr lang="ko-KR" altLang="en-US" baseline="0" dirty="0" smtClean="0"/>
              <a:t>을 따른다고 가정하였고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 분산 </a:t>
            </a:r>
            <a:r>
              <a:rPr lang="ko-KR" altLang="en-US" baseline="0" dirty="0" err="1" smtClean="0"/>
              <a:t>공분산</a:t>
            </a:r>
            <a:r>
              <a:rPr lang="ko-KR" altLang="en-US" baseline="0" dirty="0" smtClean="0"/>
              <a:t> 행렬이</a:t>
            </a:r>
            <a:r>
              <a:rPr lang="en-US" altLang="ko-KR" baseline="0" dirty="0" smtClean="0"/>
              <a:t> heritability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kinship coefficient</a:t>
            </a:r>
            <a:r>
              <a:rPr lang="ko-KR" altLang="en-US" baseline="0" dirty="0" smtClean="0"/>
              <a:t>로 이루어져 있다고 가정하였습니다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바탕으로 </a:t>
            </a:r>
            <a:r>
              <a:rPr lang="en-US" altLang="ko-KR" baseline="0" dirty="0" smtClean="0"/>
              <a:t>joint likelihood</a:t>
            </a:r>
            <a:r>
              <a:rPr lang="ko-KR" altLang="en-US" baseline="0" dirty="0" smtClean="0"/>
              <a:t>는 아래와 같이 표현이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</a:t>
            </a:r>
            <a:r>
              <a:rPr lang="en-US" altLang="ko-KR" baseline="0" dirty="0" err="1" smtClean="0"/>
              <a:t>lieklihood</a:t>
            </a:r>
            <a:r>
              <a:rPr lang="ko-KR" altLang="en-US" baseline="0" dirty="0" smtClean="0"/>
              <a:t>에 대하여 </a:t>
            </a:r>
            <a:r>
              <a:rPr lang="en-US" altLang="ko-KR" baseline="0" dirty="0" smtClean="0"/>
              <a:t>h2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beta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mle</a:t>
            </a:r>
            <a:r>
              <a:rPr lang="ko-KR" altLang="en-US" baseline="0" dirty="0" smtClean="0"/>
              <a:t>를 구하기 위하여 </a:t>
            </a:r>
            <a:r>
              <a:rPr lang="en-US" altLang="ko-KR" baseline="0" dirty="0" err="1" smtClean="0"/>
              <a:t>em</a:t>
            </a:r>
            <a:r>
              <a:rPr lang="en-US" altLang="ko-KR" baseline="0" dirty="0" smtClean="0"/>
              <a:t> algorithm</a:t>
            </a:r>
            <a:r>
              <a:rPr lang="ko-KR" altLang="en-US" baseline="0" dirty="0" smtClean="0"/>
              <a:t>을 사용하였었습니다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9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추가적으로 </a:t>
            </a:r>
            <a:r>
              <a:rPr lang="en-US" altLang="ko-KR" dirty="0" err="1" smtClean="0"/>
              <a:t>proband</a:t>
            </a:r>
            <a:r>
              <a:rPr lang="ko-KR" altLang="en-US" dirty="0" smtClean="0"/>
              <a:t>에</a:t>
            </a:r>
            <a:r>
              <a:rPr lang="ko-KR" altLang="en-US" baseline="0" dirty="0" smtClean="0"/>
              <a:t> 의하여 </a:t>
            </a:r>
            <a:r>
              <a:rPr lang="en-US" altLang="ko-KR" baseline="0" dirty="0" smtClean="0"/>
              <a:t>family 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ascertain </a:t>
            </a:r>
            <a:r>
              <a:rPr lang="ko-KR" altLang="en-US" baseline="0" dirty="0" smtClean="0"/>
              <a:t>되었을 때의 추정방법을 개발하였습니다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err="1" smtClean="0"/>
              <a:t>proband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nonproband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notation</a:t>
            </a:r>
            <a:r>
              <a:rPr lang="ko-KR" altLang="en-US" dirty="0" smtClean="0"/>
              <a:t>을 각각 </a:t>
            </a: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NP</a:t>
            </a:r>
            <a:r>
              <a:rPr lang="ko-KR" altLang="en-US" dirty="0" smtClean="0"/>
              <a:t>를 이용해서 나타내면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경우 </a:t>
            </a:r>
            <a:r>
              <a:rPr lang="ko-KR" altLang="en-US" baseline="0" dirty="0" err="1" smtClean="0"/>
              <a:t>고려해야하는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likelihood</a:t>
            </a:r>
            <a:r>
              <a:rPr lang="ko-KR" altLang="en-US" baseline="0" dirty="0" smtClean="0"/>
              <a:t>는 아래의 </a:t>
            </a:r>
            <a:r>
              <a:rPr lang="en-US" altLang="ko-KR" baseline="0" dirty="0" smtClean="0"/>
              <a:t>conditional likelihood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여기에 로그를 취하면 모든 사람들의 </a:t>
            </a:r>
            <a:r>
              <a:rPr lang="en-US" altLang="ko-KR" baseline="0" dirty="0" smtClean="0"/>
              <a:t>log </a:t>
            </a:r>
            <a:r>
              <a:rPr lang="en-US" altLang="ko-KR" baseline="0" dirty="0" err="1" smtClean="0"/>
              <a:t>llieklihood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proband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likelihood</a:t>
            </a:r>
            <a:r>
              <a:rPr lang="ko-KR" altLang="en-US" baseline="0" dirty="0" smtClean="0"/>
              <a:t>를 뺀 값이 되는데</a:t>
            </a:r>
            <a:r>
              <a:rPr lang="en-US" altLang="ko-KR" baseline="0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0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학위논문의 </a:t>
            </a:r>
            <a:r>
              <a:rPr lang="en-US" altLang="ko-KR" dirty="0" smtClean="0"/>
              <a:t>outline</a:t>
            </a:r>
            <a:r>
              <a:rPr lang="ko-KR" altLang="en-US" dirty="0" smtClean="0"/>
              <a:t>에 대해서 </a:t>
            </a:r>
            <a:r>
              <a:rPr lang="ko-KR" altLang="en-US" dirty="0" err="1" smtClean="0"/>
              <a:t>말씀드리고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예심 이후에 업데이트 된 내용을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 이내로 간략히 발표하도록 하겠습니다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 예심 때 </a:t>
            </a:r>
            <a:r>
              <a:rPr lang="ko-KR" altLang="en-US" dirty="0" err="1" smtClean="0"/>
              <a:t>지적받은</a:t>
            </a:r>
            <a:r>
              <a:rPr lang="ko-KR" altLang="en-US" dirty="0" smtClean="0"/>
              <a:t> 사항을 어떻게 보완하였는지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이내로 말씀을 드리고 마무리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6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값의 </a:t>
            </a:r>
            <a:r>
              <a:rPr lang="en-US" altLang="ko-KR" dirty="0" smtClean="0"/>
              <a:t>maximizer</a:t>
            </a:r>
            <a:r>
              <a:rPr lang="ko-KR" altLang="en-US" dirty="0" smtClean="0"/>
              <a:t>를 구하기 위하여 </a:t>
            </a:r>
            <a:r>
              <a:rPr lang="en-US" altLang="ko-KR" dirty="0" smtClean="0"/>
              <a:t>EM algorithm</a:t>
            </a:r>
            <a:r>
              <a:rPr lang="ko-KR" altLang="en-US" dirty="0" smtClean="0"/>
              <a:t>의 방법을 이용하여 </a:t>
            </a:r>
            <a:r>
              <a:rPr lang="en-US" altLang="ko-KR" dirty="0" smtClean="0"/>
              <a:t>global</a:t>
            </a:r>
            <a:r>
              <a:rPr lang="en-US" altLang="ko-KR" baseline="0" dirty="0" smtClean="0"/>
              <a:t> lower bound</a:t>
            </a:r>
            <a:r>
              <a:rPr lang="ko-KR" altLang="en-US" baseline="0" dirty="0" smtClean="0"/>
              <a:t>를 구하게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</a:t>
            </a:r>
            <a:r>
              <a:rPr lang="en-US" altLang="ko-KR" baseline="0" dirty="0" smtClean="0"/>
              <a:t>F</a:t>
            </a:r>
            <a:r>
              <a:rPr lang="ko-KR" altLang="en-US" baseline="0" dirty="0" smtClean="0"/>
              <a:t>는 전체 </a:t>
            </a:r>
            <a:r>
              <a:rPr lang="en-US" altLang="ko-KR" baseline="0" dirty="0" smtClean="0"/>
              <a:t>sample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liklihood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lowerboudn</a:t>
            </a:r>
            <a:r>
              <a:rPr lang="ko-KR" altLang="en-US" baseline="0" dirty="0" smtClean="0"/>
              <a:t>이고 </a:t>
            </a:r>
            <a:r>
              <a:rPr lang="en-US" altLang="ko-KR" baseline="0" dirty="0" smtClean="0"/>
              <a:t>g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proand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upper bound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F</a:t>
            </a:r>
            <a:r>
              <a:rPr lang="ko-KR" altLang="en-US" baseline="0" dirty="0" smtClean="0"/>
              <a:t>는 기존의 </a:t>
            </a:r>
            <a:r>
              <a:rPr lang="en-US" altLang="ko-KR" baseline="0" dirty="0" smtClean="0"/>
              <a:t>EM algorithm</a:t>
            </a:r>
            <a:r>
              <a:rPr lang="ko-KR" altLang="en-US" baseline="0" dirty="0" smtClean="0"/>
              <a:t>의 방법을 그대로 가지고 와서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아래와 같이 표현이 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G</a:t>
            </a:r>
            <a:r>
              <a:rPr lang="ko-KR" altLang="en-US" baseline="0" dirty="0" smtClean="0"/>
              <a:t>는 자기자신의 임의의 양수를 더한 것을 </a:t>
            </a:r>
            <a:r>
              <a:rPr lang="en-US" altLang="ko-KR" baseline="0" dirty="0" smtClean="0"/>
              <a:t>upper bound</a:t>
            </a:r>
            <a:r>
              <a:rPr lang="ko-KR" altLang="en-US" baseline="0" dirty="0" smtClean="0"/>
              <a:t>로 사용할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05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바탕으로 </a:t>
            </a:r>
            <a:r>
              <a:rPr lang="en-US" altLang="ko-KR" dirty="0" smtClean="0"/>
              <a:t>global </a:t>
            </a:r>
            <a:r>
              <a:rPr lang="en-US" altLang="ko-KR" dirty="0" err="1" smtClean="0"/>
              <a:t>lowerbound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 algorithm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expectation</a:t>
            </a:r>
            <a:r>
              <a:rPr lang="en-US" altLang="ko-KR" baseline="0" dirty="0" smtClean="0"/>
              <a:t> step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proband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lieklihood</a:t>
            </a:r>
            <a:r>
              <a:rPr lang="ko-KR" altLang="en-US" baseline="0" dirty="0" smtClean="0"/>
              <a:t>의 합으로 표현되고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값을 수렴할 때 까지 계속 </a:t>
            </a:r>
            <a:r>
              <a:rPr lang="en-US" altLang="ko-KR" baseline="0" dirty="0" smtClean="0"/>
              <a:t>maximize </a:t>
            </a:r>
            <a:r>
              <a:rPr lang="ko-KR" altLang="en-US" baseline="0" dirty="0" smtClean="0"/>
              <a:t>시켜서 </a:t>
            </a:r>
            <a:r>
              <a:rPr lang="ko-KR" altLang="en-US" baseline="0" dirty="0" err="1" smtClean="0"/>
              <a:t>모수의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mle</a:t>
            </a:r>
            <a:r>
              <a:rPr lang="ko-KR" altLang="en-US" baseline="0" dirty="0" smtClean="0"/>
              <a:t>를 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9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구한 </a:t>
            </a:r>
            <a:r>
              <a:rPr lang="ko-KR" altLang="en-US" dirty="0" err="1" smtClean="0"/>
              <a:t>모수의</a:t>
            </a:r>
            <a:r>
              <a:rPr lang="ko-KR" altLang="en-US" dirty="0" smtClean="0"/>
              <a:t> 통계적 유의성을 보기 위하여 </a:t>
            </a:r>
            <a:r>
              <a:rPr lang="en-US" altLang="ko-KR" dirty="0" smtClean="0"/>
              <a:t>score test</a:t>
            </a:r>
            <a:r>
              <a:rPr lang="ko-KR" altLang="en-US" dirty="0" smtClean="0"/>
              <a:t>를 계산하였고</a:t>
            </a:r>
            <a:r>
              <a:rPr lang="en-US" altLang="ko-KR" dirty="0" smtClean="0"/>
              <a:t>, empirical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information</a:t>
            </a:r>
            <a:r>
              <a:rPr lang="en-US" altLang="ko-KR" baseline="0" dirty="0" smtClean="0"/>
              <a:t> matrix</a:t>
            </a:r>
            <a:r>
              <a:rPr lang="ko-KR" altLang="en-US" baseline="0" dirty="0" smtClean="0"/>
              <a:t>를 이용하여 </a:t>
            </a:r>
            <a:r>
              <a:rPr lang="en-US" altLang="ko-KR" baseline="0" dirty="0" smtClean="0"/>
              <a:t>score</a:t>
            </a:r>
            <a:r>
              <a:rPr lang="ko-KR" altLang="en-US" baseline="0" dirty="0" smtClean="0"/>
              <a:t>의 분산을 계산하였습니다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17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3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</a:t>
            </a:r>
            <a:r>
              <a:rPr lang="en-US" altLang="ko-KR" dirty="0" smtClean="0"/>
              <a:t>beta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h2</a:t>
            </a:r>
            <a:r>
              <a:rPr lang="ko-KR" altLang="en-US" dirty="0" smtClean="0"/>
              <a:t>가 각각 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일때에</a:t>
            </a:r>
            <a:r>
              <a:rPr lang="ko-KR" altLang="en-US" dirty="0" smtClean="0"/>
              <a:t> 대한 검정을 실시할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39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방법의 타당성을 평가하기 위하여 </a:t>
            </a:r>
            <a:r>
              <a:rPr lang="en-US" altLang="ko-KR" dirty="0" smtClean="0"/>
              <a:t>simulation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싫시하였습니다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maf</a:t>
            </a:r>
            <a:r>
              <a:rPr lang="en-US" altLang="ko-KR" baseline="0" dirty="0" smtClean="0"/>
              <a:t> 0.2, beta 0.1253, h2= 0.005, 0.2, 0.4</a:t>
            </a:r>
          </a:p>
          <a:p>
            <a:r>
              <a:rPr lang="en-US" altLang="ko-KR" baseline="0" dirty="0" smtClean="0"/>
              <a:t>prevalence 0.05,0.1,0.2</a:t>
            </a:r>
            <a:r>
              <a:rPr lang="ko-KR" altLang="en-US" baseline="0" dirty="0" smtClean="0"/>
              <a:t>를 가정하였습니다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시뮬레이션은 샘플링 </a:t>
            </a:r>
            <a:r>
              <a:rPr lang="ko-KR" altLang="en-US" baseline="0" dirty="0" err="1" smtClean="0"/>
              <a:t>스킴에</a:t>
            </a:r>
            <a:r>
              <a:rPr lang="ko-KR" altLang="en-US" baseline="0" dirty="0" smtClean="0"/>
              <a:t> 따라 </a:t>
            </a:r>
            <a:r>
              <a:rPr lang="ko-KR" altLang="en-US" baseline="0" dirty="0" err="1" smtClean="0"/>
              <a:t>두가지</a:t>
            </a:r>
            <a:r>
              <a:rPr lang="ko-KR" altLang="en-US" baseline="0" dirty="0" smtClean="0"/>
              <a:t> 시나리오로 진행되었습니다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첫번째로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randoml</a:t>
            </a:r>
            <a:r>
              <a:rPr lang="ko-KR" altLang="en-US" baseline="0" dirty="0" smtClean="0"/>
              <a:t>하게 </a:t>
            </a:r>
            <a:r>
              <a:rPr lang="en-US" altLang="ko-KR" baseline="0" dirty="0" smtClean="0"/>
              <a:t>family</a:t>
            </a:r>
            <a:r>
              <a:rPr lang="ko-KR" altLang="en-US" baseline="0" dirty="0" smtClean="0"/>
              <a:t>를 선택한 경우로 각 </a:t>
            </a:r>
            <a:r>
              <a:rPr lang="en-US" altLang="ko-KR" baseline="0" dirty="0" smtClean="0"/>
              <a:t>replicate</a:t>
            </a:r>
            <a:r>
              <a:rPr lang="ko-KR" altLang="en-US" baseline="0" dirty="0" smtClean="0"/>
              <a:t>마다 </a:t>
            </a:r>
            <a:r>
              <a:rPr lang="en-US" altLang="ko-KR" baseline="0" dirty="0" smtClean="0"/>
              <a:t>500</a:t>
            </a:r>
            <a:r>
              <a:rPr lang="ko-KR" altLang="en-US" baseline="0" dirty="0" smtClean="0"/>
              <a:t>개의 가족을 생성했습니다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두번째로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ascertained</a:t>
            </a:r>
            <a:r>
              <a:rPr lang="ko-KR" altLang="en-US" baseline="0" dirty="0" smtClean="0"/>
              <a:t>가족에 대한 경우로 먼저 </a:t>
            </a:r>
            <a:r>
              <a:rPr lang="en-US" altLang="ko-KR" baseline="0" dirty="0" smtClean="0"/>
              <a:t>50,000</a:t>
            </a:r>
            <a:r>
              <a:rPr lang="ko-KR" altLang="en-US" baseline="0" dirty="0" smtClean="0"/>
              <a:t>가족을 생성한 뒤에 </a:t>
            </a:r>
            <a:r>
              <a:rPr lang="en-US" altLang="ko-KR" baseline="0" dirty="0" smtClean="0"/>
              <a:t>affected </a:t>
            </a:r>
            <a:r>
              <a:rPr lang="en-US" altLang="ko-KR" baseline="0" dirty="0" err="1" smtClean="0"/>
              <a:t>proband</a:t>
            </a:r>
            <a:r>
              <a:rPr lang="en-US" altLang="ko-KR" baseline="0" dirty="0" smtClean="0"/>
              <a:t> 500</a:t>
            </a:r>
            <a:r>
              <a:rPr lang="ko-KR" altLang="en-US" baseline="0" dirty="0" smtClean="0"/>
              <a:t>명을 추출하여 그의 가족을 분석에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모든 결과는 </a:t>
            </a:r>
            <a:r>
              <a:rPr lang="en-US" altLang="ko-KR" baseline="0" dirty="0" smtClean="0"/>
              <a:t>GCTA</a:t>
            </a:r>
            <a:r>
              <a:rPr lang="ko-KR" altLang="en-US" baseline="0" dirty="0" smtClean="0"/>
              <a:t>라는 기존의 </a:t>
            </a:r>
            <a:r>
              <a:rPr lang="en-US" altLang="ko-KR" baseline="0" dirty="0" smtClean="0"/>
              <a:t>binary trait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heritability </a:t>
            </a:r>
            <a:r>
              <a:rPr lang="ko-KR" altLang="en-US" baseline="0" dirty="0" smtClean="0"/>
              <a:t>추정 알고리즘과 비교하였습니다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1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en-US" altLang="ko-KR" dirty="0" smtClean="0"/>
              <a:t>LTMH</a:t>
            </a:r>
            <a:r>
              <a:rPr lang="ko-KR" altLang="en-US" dirty="0" smtClean="0"/>
              <a:t>라는 우리의 방법에서 </a:t>
            </a:r>
            <a:r>
              <a:rPr lang="en-US" altLang="ko-KR" dirty="0" smtClean="0"/>
              <a:t>beta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0.1253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값 주변에서 잘 추정되는 것을 확인할 수 있고</a:t>
            </a:r>
            <a:r>
              <a:rPr lang="en-US" altLang="ko-KR" dirty="0" smtClean="0"/>
              <a:t>, h2</a:t>
            </a:r>
            <a:r>
              <a:rPr lang="ko-KR" altLang="en-US" dirty="0" smtClean="0"/>
              <a:t>의 경우는 </a:t>
            </a:r>
            <a:r>
              <a:rPr lang="en-US" altLang="ko-KR" dirty="0" smtClean="0"/>
              <a:t>GCTA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잘 추정하는 것처럼 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ko-KR" altLang="en-US" dirty="0" err="1" smtClean="0"/>
              <a:t>박스플랏을</a:t>
            </a:r>
            <a:r>
              <a:rPr lang="ko-KR" altLang="en-US" dirty="0" smtClean="0"/>
              <a:t> 보면 모든 경우에서</a:t>
            </a:r>
            <a:r>
              <a:rPr lang="ko-KR" altLang="en-US" baseline="0" dirty="0" smtClean="0"/>
              <a:t> 우리의 방법이 더</a:t>
            </a:r>
            <a:r>
              <a:rPr lang="en-US" altLang="ko-KR" baseline="0" dirty="0" smtClean="0"/>
              <a:t>true</a:t>
            </a:r>
            <a:r>
              <a:rPr lang="ko-KR" altLang="en-US" baseline="0" dirty="0" smtClean="0"/>
              <a:t>값에 근접하고 더 적은 </a:t>
            </a:r>
            <a:r>
              <a:rPr lang="en-US" altLang="ko-KR" baseline="0" dirty="0" smtClean="0"/>
              <a:t>se</a:t>
            </a:r>
            <a:r>
              <a:rPr lang="ko-KR" altLang="en-US" baseline="0" dirty="0" smtClean="0"/>
              <a:t>를 가지고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18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 결과의 강점은 </a:t>
            </a:r>
            <a:r>
              <a:rPr lang="en-US" altLang="ko-KR" dirty="0" smtClean="0"/>
              <a:t>ascertained</a:t>
            </a:r>
            <a:r>
              <a:rPr lang="ko-KR" altLang="en-US" dirty="0" smtClean="0"/>
              <a:t>인 경우에 잘 드러나는데 </a:t>
            </a:r>
            <a:r>
              <a:rPr lang="en-US" altLang="ko-KR" dirty="0" smtClean="0"/>
              <a:t>GCTA</a:t>
            </a:r>
            <a:r>
              <a:rPr lang="ko-KR" altLang="en-US" dirty="0" smtClean="0"/>
              <a:t>는 전혀 추정을 하지 못하는 반면에 우리 방법은 굉장히 추정을 잘 하고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심지어 </a:t>
            </a:r>
            <a:r>
              <a:rPr lang="en-US" altLang="ko-KR" dirty="0" smtClean="0"/>
              <a:t>scenario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더 적은 </a:t>
            </a:r>
            <a:r>
              <a:rPr lang="en-US" altLang="ko-KR" baseline="0" dirty="0" smtClean="0"/>
              <a:t>se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가ㅣ고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17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score</a:t>
            </a:r>
            <a:r>
              <a:rPr lang="en-US" altLang="ko-KR" baseline="0" dirty="0" smtClean="0"/>
              <a:t> test </a:t>
            </a:r>
            <a:r>
              <a:rPr lang="ko-KR" altLang="en-US" baseline="0" dirty="0" smtClean="0"/>
              <a:t>결과입니다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첫번째</a:t>
            </a:r>
            <a:r>
              <a:rPr lang="ko-KR" altLang="en-US" baseline="0" dirty="0" smtClean="0"/>
              <a:t> 행은 </a:t>
            </a:r>
            <a:r>
              <a:rPr lang="en-US" altLang="ko-KR" baseline="0" dirty="0" smtClean="0"/>
              <a:t>heritability</a:t>
            </a:r>
            <a:r>
              <a:rPr lang="ko-KR" altLang="en-US" baseline="0" dirty="0" smtClean="0"/>
              <a:t>가 실제로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일 때 각 </a:t>
            </a:r>
            <a:r>
              <a:rPr lang="en-US" altLang="ko-KR" baseline="0" dirty="0" smtClean="0"/>
              <a:t>significance level </a:t>
            </a:r>
            <a:r>
              <a:rPr lang="ko-KR" altLang="en-US" baseline="0" dirty="0" smtClean="0"/>
              <a:t>별로 기각한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의 비율입니다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보시면 저희 방법이 다소 보수적인 경향이 있습니다만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실제로 </a:t>
            </a:r>
            <a:r>
              <a:rPr lang="ko-KR" altLang="en-US" baseline="0" dirty="0" err="1" smtClean="0"/>
              <a:t>귀무가설이</a:t>
            </a:r>
            <a:r>
              <a:rPr lang="ko-KR" altLang="en-US" baseline="0" dirty="0" smtClean="0"/>
              <a:t> 참이 아닐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꽤 높은 수준의 </a:t>
            </a:r>
            <a:r>
              <a:rPr lang="en-US" altLang="ko-KR" baseline="0" dirty="0" smtClean="0"/>
              <a:t>power</a:t>
            </a:r>
            <a:r>
              <a:rPr lang="ko-KR" altLang="en-US" baseline="0" dirty="0" smtClean="0"/>
              <a:t>를 확보하는 것을 보실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특히 </a:t>
            </a:r>
            <a:r>
              <a:rPr lang="en-US" altLang="ko-KR" baseline="0" dirty="0" smtClean="0"/>
              <a:t>ascertained family</a:t>
            </a:r>
            <a:r>
              <a:rPr lang="ko-KR" altLang="en-US" baseline="0" dirty="0" smtClean="0"/>
              <a:t>에서 높은 </a:t>
            </a:r>
            <a:r>
              <a:rPr lang="en-US" altLang="ko-KR" baseline="0" dirty="0" smtClean="0"/>
              <a:t>power</a:t>
            </a:r>
            <a:r>
              <a:rPr lang="ko-KR" altLang="en-US" baseline="0" dirty="0" smtClean="0"/>
              <a:t>를 보이고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38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beta</a:t>
            </a:r>
            <a:r>
              <a:rPr lang="ko-KR" altLang="en-US" dirty="0" smtClean="0"/>
              <a:t>에 대한 추정 결과도 </a:t>
            </a:r>
            <a:r>
              <a:rPr lang="ko-KR" altLang="en-US" dirty="0" err="1" smtClean="0"/>
              <a:t>유전율과</a:t>
            </a:r>
            <a:r>
              <a:rPr lang="ko-KR" altLang="en-US" dirty="0" smtClean="0"/>
              <a:t> 비슷하게 해석 가능합니다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ha2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beta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일때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empirical size</a:t>
            </a:r>
            <a:r>
              <a:rPr lang="ko-KR" altLang="en-US" dirty="0" smtClean="0"/>
              <a:t>는 유의수준보다 작아서 마찬가지로 보수적이지만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beta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아닐 때 </a:t>
            </a:r>
            <a:r>
              <a:rPr lang="en-US" altLang="ko-KR" baseline="0" dirty="0" smtClean="0"/>
              <a:t>power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어느정도</a:t>
            </a:r>
            <a:r>
              <a:rPr lang="ko-KR" altLang="en-US" baseline="0" dirty="0" smtClean="0"/>
              <a:t> 확보하고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4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학위 논문은 아래와 같은 다섯 </a:t>
            </a:r>
            <a:r>
              <a:rPr lang="ko-KR" altLang="en-US" dirty="0" err="1" smtClean="0"/>
              <a:t>챕터로</a:t>
            </a:r>
            <a:r>
              <a:rPr lang="ko-KR" altLang="en-US" dirty="0" smtClean="0"/>
              <a:t> 구성되어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챕터에서는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gwas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overview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binary trait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heritability</a:t>
            </a:r>
            <a:r>
              <a:rPr lang="ko-KR" altLang="en-US" dirty="0" smtClean="0"/>
              <a:t>를 추정하는 방법에 대한 기존의 방법을 다루고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논문의 목적과 어떻게 구성되어 있는지를 다루었습니다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챕터에서는</a:t>
            </a:r>
            <a:r>
              <a:rPr lang="ko-KR" altLang="en-US" baseline="0" dirty="0" smtClean="0"/>
              <a:t> 독립적인 </a:t>
            </a:r>
            <a:r>
              <a:rPr lang="en-US" altLang="ko-KR" baseline="0" dirty="0" smtClean="0"/>
              <a:t>sample</a:t>
            </a:r>
            <a:r>
              <a:rPr lang="ko-KR" altLang="en-US" baseline="0" dirty="0" smtClean="0"/>
              <a:t>에 대한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 분석에 대한 결과와 </a:t>
            </a:r>
            <a:r>
              <a:rPr lang="en-US" altLang="ko-KR" baseline="0" dirty="0" smtClean="0"/>
              <a:t>relevant gene</a:t>
            </a:r>
            <a:r>
              <a:rPr lang="ko-KR" altLang="en-US" baseline="0" dirty="0" smtClean="0"/>
              <a:t>을 찾는 방법에 대하여 다루고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세번째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챕터에서는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의 통계적 </a:t>
            </a:r>
            <a:r>
              <a:rPr lang="ko-KR" altLang="en-US" baseline="0" dirty="0" err="1" smtClean="0"/>
              <a:t>검정력</a:t>
            </a:r>
            <a:r>
              <a:rPr lang="ko-KR" altLang="en-US" baseline="0" dirty="0" smtClean="0"/>
              <a:t> 향상을 위해서 </a:t>
            </a:r>
            <a:r>
              <a:rPr lang="en-US" altLang="ko-KR" baseline="0" dirty="0" smtClean="0"/>
              <a:t>case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control</a:t>
            </a:r>
            <a:r>
              <a:rPr lang="ko-KR" altLang="en-US" baseline="0" dirty="0" smtClean="0"/>
              <a:t>을 선별하는 방법을 다루고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네번째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챕터에서는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liability threshold </a:t>
            </a:r>
            <a:r>
              <a:rPr lang="ko-KR" altLang="en-US" baseline="0" dirty="0" smtClean="0"/>
              <a:t>모형을 바탕으로 </a:t>
            </a:r>
            <a:r>
              <a:rPr lang="en-US" altLang="ko-KR" baseline="0" dirty="0" smtClean="0"/>
              <a:t>ascertained family-based sample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이분형</a:t>
            </a:r>
            <a:r>
              <a:rPr lang="ko-KR" altLang="en-US" baseline="0" dirty="0" smtClean="0"/>
              <a:t> 표현형의 </a:t>
            </a:r>
            <a:r>
              <a:rPr lang="ko-KR" altLang="en-US" baseline="0" dirty="0" err="1" smtClean="0"/>
              <a:t>유전율을</a:t>
            </a:r>
            <a:r>
              <a:rPr lang="ko-KR" altLang="en-US" baseline="0" dirty="0" smtClean="0"/>
              <a:t> 추정하는 방법에 대하여 다루고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마지막 </a:t>
            </a:r>
            <a:r>
              <a:rPr lang="ko-KR" altLang="en-US" baseline="0" dirty="0" err="1" smtClean="0"/>
              <a:t>챕터에서는</a:t>
            </a:r>
            <a:r>
              <a:rPr lang="ko-KR" altLang="en-US" baseline="0" dirty="0" smtClean="0"/>
              <a:t> 전체 요약과 결론을 다루고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77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실데이터</a:t>
            </a:r>
            <a:r>
              <a:rPr lang="ko-KR" altLang="en-US" dirty="0" smtClean="0"/>
              <a:t> 분석으로</a:t>
            </a:r>
            <a:r>
              <a:rPr lang="ko-KR" altLang="en-US" baseline="0" dirty="0" smtClean="0"/>
              <a:t>는 서울대 병원에서 모집한 </a:t>
            </a:r>
            <a:r>
              <a:rPr lang="en-US" altLang="ko-KR" baseline="0" dirty="0" smtClean="0"/>
              <a:t>681 </a:t>
            </a:r>
            <a:r>
              <a:rPr lang="en-US" altLang="ko-KR" baseline="0" dirty="0" err="1" smtClean="0"/>
              <a:t>proband</a:t>
            </a:r>
            <a:r>
              <a:rPr lang="ko-KR" altLang="en-US" baseline="0" dirty="0" smtClean="0"/>
              <a:t>에 대하여 </a:t>
            </a:r>
            <a:r>
              <a:rPr lang="en-US" altLang="ko-KR" baseline="0" dirty="0" smtClean="0"/>
              <a:t>681</a:t>
            </a:r>
            <a:r>
              <a:rPr lang="ko-KR" altLang="en-US" baseline="0" dirty="0" smtClean="0"/>
              <a:t>개의 가족데이터를 분석하였습니다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</a:t>
            </a:r>
            <a:r>
              <a:rPr lang="en-US" altLang="ko-KR" baseline="0" dirty="0" err="1" smtClean="0"/>
              <a:t>proband</a:t>
            </a:r>
            <a:r>
              <a:rPr lang="ko-KR" altLang="en-US" baseline="0" dirty="0" smtClean="0"/>
              <a:t>는 모두 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형 당뇨에 걸려있습니다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중 나이 정보가 있는 </a:t>
            </a:r>
            <a:r>
              <a:rPr lang="en-US" altLang="ko-KR" baseline="0" dirty="0" err="1" smtClean="0"/>
              <a:t>proband</a:t>
            </a:r>
            <a:r>
              <a:rPr lang="ko-KR" altLang="en-US" baseline="0" dirty="0" smtClean="0"/>
              <a:t>는 분석에 이용하게 되어 총 </a:t>
            </a:r>
            <a:r>
              <a:rPr lang="en-US" altLang="ko-KR" baseline="0" dirty="0" smtClean="0"/>
              <a:t>648</a:t>
            </a:r>
            <a:r>
              <a:rPr lang="ko-KR" altLang="en-US" baseline="0" dirty="0" smtClean="0"/>
              <a:t>명의 </a:t>
            </a:r>
            <a:r>
              <a:rPr lang="en-US" altLang="ko-KR" baseline="0" dirty="0" err="1" smtClean="0"/>
              <a:t>proband</a:t>
            </a:r>
            <a:r>
              <a:rPr lang="ko-KR" altLang="en-US" baseline="0" dirty="0" smtClean="0"/>
              <a:t>와 그의 가족들이 분석에 포함되었습니다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공변량으로는</a:t>
            </a:r>
            <a:r>
              <a:rPr lang="ko-KR" altLang="en-US" baseline="0" dirty="0" smtClean="0"/>
              <a:t> 나이를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07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추정된 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형 당뇨의 </a:t>
            </a:r>
            <a:r>
              <a:rPr lang="ko-KR" altLang="en-US" dirty="0" err="1" smtClean="0"/>
              <a:t>유전율은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29.44%</a:t>
            </a:r>
            <a:r>
              <a:rPr lang="ko-KR" altLang="en-US" dirty="0" smtClean="0"/>
              <a:t>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값은 기존에 추정된 값인 </a:t>
            </a:r>
            <a:r>
              <a:rPr lang="en-US" altLang="ko-KR" dirty="0" smtClean="0"/>
              <a:t>26%</a:t>
            </a:r>
            <a:r>
              <a:rPr lang="ko-KR" altLang="en-US" dirty="0" smtClean="0"/>
              <a:t>보다</a:t>
            </a:r>
            <a:r>
              <a:rPr lang="ko-KR" altLang="en-US" baseline="0" dirty="0" smtClean="0"/>
              <a:t> 다소 크지만 인종의 차이에서 비롯된 값의 차이라고 판단됩니다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나이의 계수 </a:t>
            </a:r>
            <a:r>
              <a:rPr lang="ko-KR" altLang="en-US" dirty="0" err="1" smtClean="0"/>
              <a:t>추정량은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0.051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이는 나이가 </a:t>
            </a:r>
            <a:r>
              <a:rPr lang="en-US" altLang="ko-KR" baseline="0" dirty="0" smtClean="0"/>
              <a:t>1 </a:t>
            </a:r>
            <a:r>
              <a:rPr lang="ko-KR" altLang="en-US" baseline="0" dirty="0" smtClean="0"/>
              <a:t>증가할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 사람의 </a:t>
            </a:r>
            <a:r>
              <a:rPr lang="en-US" altLang="ko-KR" baseline="0" dirty="0" smtClean="0"/>
              <a:t>liability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threshold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0.051 </a:t>
            </a:r>
            <a:r>
              <a:rPr lang="ko-KR" altLang="en-US" baseline="0" dirty="0" smtClean="0"/>
              <a:t>감소하게 되어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질병에 걸릴 가능성이 더 높아지는 것을 의미합니다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결과는 그래프를 통해 좀 더 명확히 이해 가능한데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왼쪽 그림을 보시면 부모와 자식 </a:t>
            </a:r>
            <a:r>
              <a:rPr lang="ko-KR" altLang="en-US" baseline="0" dirty="0" err="1" smtClean="0"/>
              <a:t>두명으로</a:t>
            </a:r>
            <a:r>
              <a:rPr lang="ko-KR" altLang="en-US" baseline="0" dirty="0" smtClean="0"/>
              <a:t> 이루어진 핵가족에서 한 프로밴드가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명에서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명의 </a:t>
            </a:r>
            <a:r>
              <a:rPr lang="en-US" altLang="ko-KR" baseline="0" dirty="0" smtClean="0"/>
              <a:t>affected relative</a:t>
            </a:r>
            <a:r>
              <a:rPr lang="ko-KR" altLang="en-US" baseline="0" dirty="0" smtClean="0"/>
              <a:t>를 가질 때의 나이 별 질병에 걸릴 확률입니다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모든 경우에서 나이가 증가할 수록 이 확률이 커지고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가족력이 많은 사람이 더 큰 위험을 가지고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이 값을 아무런 가족정보가 없는 사람과의 </a:t>
            </a:r>
            <a:r>
              <a:rPr lang="en-US" altLang="ko-KR" baseline="0" dirty="0" smtClean="0"/>
              <a:t>relative risk</a:t>
            </a:r>
            <a:r>
              <a:rPr lang="ko-KR" altLang="en-US" baseline="0" dirty="0" smtClean="0"/>
              <a:t>를 계산하게 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나이가 어릴수록 그 가족들의 나이도 어려지기 때문에 </a:t>
            </a:r>
            <a:r>
              <a:rPr lang="en-US" altLang="ko-KR" baseline="0" dirty="0" smtClean="0"/>
              <a:t>relative risk</a:t>
            </a:r>
            <a:r>
              <a:rPr lang="ko-KR" altLang="en-US" baseline="0" dirty="0" smtClean="0"/>
              <a:t>가 굉장히 커지는 것을 확인할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그림을 통해서 </a:t>
            </a:r>
            <a:r>
              <a:rPr lang="en-US" altLang="ko-KR" baseline="0" dirty="0" smtClean="0"/>
              <a:t>relatives affected at early onset </a:t>
            </a:r>
            <a:r>
              <a:rPr lang="ko-KR" altLang="en-US" baseline="0" dirty="0" smtClean="0"/>
              <a:t>들의 중요성에 대해서 이해할 수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41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score</a:t>
            </a:r>
            <a:r>
              <a:rPr lang="en-US" altLang="ko-KR" baseline="0" dirty="0" smtClean="0"/>
              <a:t> test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S-LAM </a:t>
            </a:r>
            <a:r>
              <a:rPr lang="ko-KR" altLang="en-US" baseline="0" dirty="0" smtClean="0"/>
              <a:t>데이터에 적용하여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를 돌린 결과</a:t>
            </a:r>
            <a:r>
              <a:rPr lang="en-US" altLang="ko-KR" baseline="0" dirty="0" smtClean="0"/>
              <a:t>, conditional logistic </a:t>
            </a:r>
            <a:r>
              <a:rPr lang="ko-KR" altLang="en-US" baseline="0" dirty="0" smtClean="0"/>
              <a:t>분서보다 더 작은 </a:t>
            </a:r>
            <a:r>
              <a:rPr lang="en-US" altLang="ko-KR" baseline="0" dirty="0" smtClean="0"/>
              <a:t>p-value</a:t>
            </a:r>
            <a:r>
              <a:rPr lang="ko-KR" altLang="en-US" baseline="0" dirty="0" smtClean="0"/>
              <a:t>를 보이는 것을 확인할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51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방법을 통해 </a:t>
            </a:r>
            <a:r>
              <a:rPr lang="ko-KR" altLang="en-US" dirty="0" err="1" smtClean="0"/>
              <a:t>이분형표현형의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유전율</a:t>
            </a:r>
            <a:r>
              <a:rPr lang="ko-KR" altLang="en-US" dirty="0" smtClean="0"/>
              <a:t> 추정 방법을 제안하였고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이 방법은 </a:t>
            </a:r>
            <a:r>
              <a:rPr lang="en-US" altLang="ko-KR" dirty="0" smtClean="0"/>
              <a:t>ascertained</a:t>
            </a:r>
            <a:r>
              <a:rPr lang="en-US" altLang="ko-KR" baseline="0" dirty="0" smtClean="0"/>
              <a:t> family</a:t>
            </a:r>
            <a:r>
              <a:rPr lang="ko-KR" altLang="en-US" baseline="0" dirty="0" smtClean="0"/>
              <a:t>에서 효과적으로 </a:t>
            </a:r>
            <a:r>
              <a:rPr lang="ko-KR" altLang="en-US" baseline="0" dirty="0" err="1" smtClean="0"/>
              <a:t>추정하엿습니다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현재까지 </a:t>
            </a:r>
            <a:r>
              <a:rPr lang="en-US" altLang="ko-KR" baseline="0" dirty="0" smtClean="0"/>
              <a:t>ascertained family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유전율추정하는</a:t>
            </a:r>
            <a:r>
              <a:rPr lang="ko-KR" altLang="en-US" baseline="0" dirty="0" smtClean="0"/>
              <a:t> 방법이 잘 개발되어있지 </a:t>
            </a:r>
            <a:r>
              <a:rPr lang="ko-KR" altLang="en-US" baseline="0" dirty="0" err="1" smtClean="0"/>
              <a:t>않았던것을</a:t>
            </a:r>
            <a:r>
              <a:rPr lang="ko-KR" altLang="en-US" baseline="0" dirty="0" smtClean="0"/>
              <a:t> 고려한다면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방법으로 기존에 분석할 수 없었던 자료에 적용이 가능하다고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시뮬ㄹ이션</a:t>
            </a:r>
            <a:r>
              <a:rPr lang="ko-KR" altLang="en-US" baseline="0" dirty="0" smtClean="0"/>
              <a:t> 분석을 통해 </a:t>
            </a:r>
            <a:r>
              <a:rPr lang="en-US" altLang="ko-KR" baseline="0" dirty="0" smtClean="0"/>
              <a:t>GCTA</a:t>
            </a:r>
            <a:r>
              <a:rPr lang="ko-KR" altLang="en-US" baseline="0" dirty="0" err="1" smtClean="0"/>
              <a:t>에와의</a:t>
            </a:r>
            <a:r>
              <a:rPr lang="ko-KR" altLang="en-US" baseline="0" dirty="0" smtClean="0"/>
              <a:t> 비교를 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 분석이 좀 더 정확한 </a:t>
            </a:r>
            <a:r>
              <a:rPr lang="ko-KR" altLang="en-US" baseline="0" dirty="0" err="1" smtClean="0"/>
              <a:t>추정값을</a:t>
            </a:r>
            <a:r>
              <a:rPr lang="ko-KR" altLang="en-US" baseline="0" dirty="0" smtClean="0"/>
              <a:t> 보였습니다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smtClean="0"/>
              <a:t>score test</a:t>
            </a:r>
            <a:r>
              <a:rPr lang="ko-KR" altLang="en-US" baseline="0" dirty="0" smtClean="0"/>
              <a:t>가 다소 보수적으로 검정을 하였지만</a:t>
            </a:r>
            <a:r>
              <a:rPr lang="en-US" altLang="ko-KR" baseline="0" dirty="0" smtClean="0"/>
              <a:t>, statistical power</a:t>
            </a:r>
            <a:r>
              <a:rPr lang="ko-KR" altLang="en-US" baseline="0" dirty="0" smtClean="0"/>
              <a:t>에는 큰 영향이 </a:t>
            </a:r>
            <a:r>
              <a:rPr lang="ko-KR" altLang="en-US" baseline="0" dirty="0" err="1" smtClean="0"/>
              <a:t>없엇습니다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18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이 방법의 개발 중 가장 어려웠던 것은 </a:t>
            </a:r>
            <a:r>
              <a:rPr lang="ko-KR" altLang="en-US" dirty="0" err="1" smtClean="0"/>
              <a:t>계산량인데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계산량이</a:t>
            </a:r>
            <a:r>
              <a:rPr lang="ko-KR" altLang="en-US" dirty="0" smtClean="0"/>
              <a:t> 가장 많은 부분이 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 algorithm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expectatino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부분이었습니다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부분은 </a:t>
            </a:r>
            <a:r>
              <a:rPr lang="en-US" altLang="ko-KR" baseline="0" dirty="0" err="1" smtClean="0"/>
              <a:t>em</a:t>
            </a:r>
            <a:r>
              <a:rPr lang="en-US" altLang="ko-KR" baseline="0" dirty="0" smtClean="0"/>
              <a:t> algorithm </a:t>
            </a:r>
            <a:r>
              <a:rPr lang="ko-KR" altLang="en-US" baseline="0" dirty="0" smtClean="0"/>
              <a:t>자체의 </a:t>
            </a:r>
            <a:r>
              <a:rPr lang="ko-KR" altLang="en-US" baseline="0" dirty="0" err="1" smtClean="0"/>
              <a:t>반복수를</a:t>
            </a:r>
            <a:r>
              <a:rPr lang="ko-KR" altLang="en-US" baseline="0" dirty="0" smtClean="0"/>
              <a:t> 줄이거나 혹은 </a:t>
            </a:r>
            <a:r>
              <a:rPr lang="en-US" altLang="ko-KR" baseline="0" dirty="0" smtClean="0"/>
              <a:t>e step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계산량</a:t>
            </a:r>
            <a:r>
              <a:rPr lang="ko-KR" altLang="en-US" baseline="0" dirty="0" smtClean="0"/>
              <a:t> 자체를 줄이는 것으로 해결할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부분은 추후 연구에서 다룰 </a:t>
            </a:r>
            <a:r>
              <a:rPr lang="ko-KR" altLang="en-US" baseline="0" dirty="0" err="1" smtClean="0"/>
              <a:t>ㅇ정입니다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239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07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중 예심 이후에 크게 업데이트 된 부분이 </a:t>
            </a:r>
            <a:r>
              <a:rPr lang="en-US" altLang="ko-KR" dirty="0" smtClean="0"/>
              <a:t>chapter 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부분에 대한 방법과 결과를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챕터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LAM</a:t>
            </a:r>
            <a:r>
              <a:rPr lang="ko-KR" altLang="en-US" dirty="0" smtClean="0"/>
              <a:t>이라는 질병의 </a:t>
            </a:r>
            <a:r>
              <a:rPr lang="en-US" altLang="ko-KR" dirty="0" smtClean="0"/>
              <a:t>GWAS </a:t>
            </a:r>
            <a:r>
              <a:rPr lang="ko-KR" altLang="en-US" dirty="0" smtClean="0"/>
              <a:t>분석</a:t>
            </a:r>
            <a:r>
              <a:rPr lang="ko-KR" altLang="en-US" baseline="0" dirty="0" smtClean="0"/>
              <a:t>결과를 다루고 있습니다</a:t>
            </a:r>
            <a:r>
              <a:rPr lang="en-US" altLang="ko-KR" baseline="0" dirty="0" smtClean="0"/>
              <a:t>. LAM</a:t>
            </a:r>
            <a:r>
              <a:rPr lang="ko-KR" altLang="en-US" baseline="0" dirty="0" smtClean="0"/>
              <a:t>이라는 질병에 대해서 간단히 </a:t>
            </a:r>
            <a:r>
              <a:rPr lang="ko-KR" altLang="en-US" baseline="0" dirty="0" err="1" smtClean="0"/>
              <a:t>말씀드리자면</a:t>
            </a:r>
            <a:r>
              <a:rPr lang="en-US" altLang="ko-KR" baseline="0" dirty="0" smtClean="0"/>
              <a:t>, 3,40 </a:t>
            </a:r>
            <a:r>
              <a:rPr lang="ko-KR" altLang="en-US" baseline="0" dirty="0" smtClean="0"/>
              <a:t>대의 </a:t>
            </a:r>
            <a:r>
              <a:rPr lang="ko-KR" altLang="en-US" baseline="0" dirty="0" err="1" smtClean="0"/>
              <a:t>가임기</a:t>
            </a:r>
            <a:r>
              <a:rPr lang="ko-KR" altLang="en-US" baseline="0" dirty="0" smtClean="0"/>
              <a:t> 여성에게만 거의 제한적으로 발생하는 폐 관련 질병으로 매우 희귀하게 발생합니다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질병의 </a:t>
            </a:r>
            <a:r>
              <a:rPr lang="ko-KR" altLang="en-US" baseline="0" dirty="0" err="1" smtClean="0"/>
              <a:t>발생기작에</a:t>
            </a:r>
            <a:r>
              <a:rPr lang="ko-KR" altLang="en-US" baseline="0" dirty="0" smtClean="0"/>
              <a:t> 대해서는 크게 </a:t>
            </a:r>
            <a:r>
              <a:rPr lang="ko-KR" altLang="en-US" baseline="0" dirty="0" err="1" smtClean="0"/>
              <a:t>알려진바가</a:t>
            </a:r>
            <a:r>
              <a:rPr lang="ko-KR" altLang="en-US" baseline="0" dirty="0" smtClean="0"/>
              <a:t> 없으나</a:t>
            </a:r>
            <a:r>
              <a:rPr lang="en-US" altLang="ko-KR" baseline="0" dirty="0" smtClean="0"/>
              <a:t>, TSC</a:t>
            </a:r>
            <a:r>
              <a:rPr lang="ko-KR" altLang="en-US" baseline="0" dirty="0" smtClean="0"/>
              <a:t>라는 질병을 가진 사람의 약 </a:t>
            </a:r>
            <a:r>
              <a:rPr lang="en-US" altLang="ko-KR" baseline="0" dirty="0" smtClean="0"/>
              <a:t>10%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LAM</a:t>
            </a:r>
            <a:r>
              <a:rPr lang="ko-KR" altLang="en-US" baseline="0" dirty="0" smtClean="0"/>
              <a:t>이라는 질병을 같이 동반하는 것으로 </a:t>
            </a:r>
            <a:r>
              <a:rPr lang="ko-KR" altLang="en-US" baseline="0" dirty="0" err="1" smtClean="0"/>
              <a:t>알려져있고</a:t>
            </a:r>
            <a:r>
              <a:rPr lang="en-US" altLang="ko-KR" baseline="0" dirty="0" smtClean="0"/>
              <a:t>, LAM </a:t>
            </a:r>
            <a:r>
              <a:rPr lang="ko-KR" altLang="en-US" baseline="0" dirty="0" smtClean="0"/>
              <a:t>환자 중 </a:t>
            </a:r>
            <a:r>
              <a:rPr lang="en-US" altLang="ko-KR" baseline="0" dirty="0" smtClean="0"/>
              <a:t>TSC</a:t>
            </a:r>
            <a:r>
              <a:rPr lang="ko-KR" altLang="en-US" baseline="0" dirty="0" smtClean="0"/>
              <a:t>를 동시에 앓고 있는 환자를 </a:t>
            </a:r>
            <a:r>
              <a:rPr lang="en-US" altLang="ko-KR" baseline="0" dirty="0" smtClean="0"/>
              <a:t>TSC-LAM</a:t>
            </a:r>
            <a:r>
              <a:rPr lang="ko-KR" altLang="en-US" baseline="0" dirty="0" smtClean="0"/>
              <a:t>이라고 일컫습니다</a:t>
            </a:r>
            <a:r>
              <a:rPr lang="en-US" altLang="ko-KR" baseline="0" dirty="0" smtClean="0"/>
              <a:t>. TSC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TSC1</a:t>
            </a:r>
            <a:r>
              <a:rPr lang="ko-KR" altLang="en-US" baseline="0" dirty="0" smtClean="0"/>
              <a:t> 혹은 </a:t>
            </a:r>
            <a:r>
              <a:rPr lang="en-US" altLang="ko-KR" baseline="0" dirty="0" smtClean="0"/>
              <a:t>TSC2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뮤테이션으로</a:t>
            </a:r>
            <a:r>
              <a:rPr lang="ko-KR" altLang="en-US" baseline="0" dirty="0" smtClean="0"/>
              <a:t> 인해서 발생하는 것으로 알려져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반면에 </a:t>
            </a:r>
            <a:r>
              <a:rPr lang="en-US" altLang="ko-KR" baseline="0" dirty="0" smtClean="0"/>
              <a:t>TSC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앓고있지</a:t>
            </a:r>
            <a:r>
              <a:rPr lang="ko-KR" altLang="en-US" baseline="0" dirty="0" smtClean="0"/>
              <a:t> 않는 </a:t>
            </a:r>
            <a:r>
              <a:rPr lang="en-US" altLang="ko-KR" baseline="0" dirty="0" smtClean="0"/>
              <a:t>LAM </a:t>
            </a:r>
            <a:r>
              <a:rPr lang="ko-KR" altLang="en-US" baseline="0" dirty="0" smtClean="0"/>
              <a:t>환자를 </a:t>
            </a:r>
            <a:r>
              <a:rPr lang="en-US" altLang="ko-KR" baseline="0" dirty="0" err="1" smtClean="0"/>
              <a:t>sparadic</a:t>
            </a:r>
            <a:r>
              <a:rPr lang="en-US" altLang="ko-KR" baseline="0" dirty="0" smtClean="0"/>
              <a:t> LAM</a:t>
            </a:r>
            <a:r>
              <a:rPr lang="ko-KR" altLang="en-US" baseline="0" dirty="0" smtClean="0"/>
              <a:t>환자라고 부르고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연구에서는 </a:t>
            </a:r>
            <a:r>
              <a:rPr lang="en-US" altLang="ko-KR" baseline="0" dirty="0" smtClean="0"/>
              <a:t>S-LAM</a:t>
            </a:r>
            <a:r>
              <a:rPr lang="ko-KR" altLang="en-US" baseline="0" dirty="0" smtClean="0"/>
              <a:t>과 연관성이 있는 유전변이를 찾는 것을 목적으로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59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r>
              <a:rPr lang="ko-KR" altLang="en-US" dirty="0" smtClean="0"/>
              <a:t>개국으로부터 </a:t>
            </a:r>
            <a:r>
              <a:rPr lang="en-US" altLang="ko-KR" dirty="0" smtClean="0"/>
              <a:t>479</a:t>
            </a:r>
            <a:r>
              <a:rPr lang="ko-KR" altLang="en-US" dirty="0" smtClean="0"/>
              <a:t>명의 </a:t>
            </a:r>
            <a:r>
              <a:rPr lang="en-US" altLang="ko-KR" dirty="0" smtClean="0"/>
              <a:t>S-LAM</a:t>
            </a:r>
            <a:r>
              <a:rPr lang="ko-KR" altLang="en-US" dirty="0" smtClean="0"/>
              <a:t>환자의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whole genome sequencing </a:t>
            </a:r>
            <a:r>
              <a:rPr lang="ko-KR" altLang="en-US" baseline="0" dirty="0" smtClean="0"/>
              <a:t>정보를 얻었고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이전에 이만큼의 </a:t>
            </a:r>
            <a:r>
              <a:rPr lang="en-US" altLang="ko-KR" baseline="0" dirty="0" smtClean="0"/>
              <a:t>sample</a:t>
            </a:r>
            <a:r>
              <a:rPr lang="ko-KR" altLang="en-US" baseline="0" dirty="0" smtClean="0"/>
              <a:t>의 유전정보를 </a:t>
            </a:r>
            <a:r>
              <a:rPr lang="ko-KR" altLang="en-US" baseline="0" dirty="0" err="1" smtClean="0"/>
              <a:t>얻은적이</a:t>
            </a:r>
            <a:r>
              <a:rPr lang="ko-KR" altLang="en-US" baseline="0" dirty="0" smtClean="0"/>
              <a:t> 없으며 이 질병에 대한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도 </a:t>
            </a:r>
            <a:r>
              <a:rPr lang="ko-KR" altLang="en-US" baseline="0" dirty="0" err="1" smtClean="0"/>
              <a:t>이루어진적이</a:t>
            </a:r>
            <a:r>
              <a:rPr lang="ko-KR" altLang="en-US" baseline="0" dirty="0" smtClean="0"/>
              <a:t> 없습니다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control</a:t>
            </a:r>
            <a:r>
              <a:rPr lang="ko-KR" altLang="en-US" baseline="0" dirty="0" smtClean="0"/>
              <a:t>로 </a:t>
            </a:r>
            <a:r>
              <a:rPr lang="en-US" altLang="ko-KR" baseline="0" dirty="0" err="1" smtClean="0"/>
              <a:t>COPDGene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코호트의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healthy </a:t>
            </a:r>
            <a:r>
              <a:rPr lang="ko-KR" altLang="en-US" baseline="0" dirty="0" smtClean="0"/>
              <a:t>여성을 이용하였고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다음과 같은 </a:t>
            </a:r>
            <a:r>
              <a:rPr lang="en-US" altLang="ko-KR" baseline="0" dirty="0" err="1" smtClean="0"/>
              <a:t>downstrem</a:t>
            </a:r>
            <a:r>
              <a:rPr lang="en-US" altLang="ko-KR" baseline="0" dirty="0" smtClean="0"/>
              <a:t> QC</a:t>
            </a:r>
            <a:r>
              <a:rPr lang="ko-KR" altLang="en-US" baseline="0" dirty="0" smtClean="0"/>
              <a:t>를 거쳐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를 진행하였습니다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conditional logistic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분석을 진행하기 위해 </a:t>
            </a:r>
            <a:r>
              <a:rPr lang="ko-KR" altLang="en-US" baseline="0" dirty="0" err="1" smtClean="0"/>
              <a:t>한명의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case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두명의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control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두개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스코어와 나이를 바탕으로 매칭하였습니다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3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</a:t>
            </a:r>
            <a:r>
              <a:rPr lang="ko-KR" altLang="en-US" dirty="0" err="1" smtClean="0"/>
              <a:t>크로모좀</a:t>
            </a:r>
            <a:r>
              <a:rPr lang="ko-KR" altLang="en-US" dirty="0" smtClean="0"/>
              <a:t>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signal</a:t>
            </a:r>
            <a:r>
              <a:rPr lang="ko-KR" altLang="en-US" dirty="0" smtClean="0"/>
              <a:t>을 발견하였으며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</a:t>
            </a:r>
            <a:r>
              <a:rPr lang="en-US" altLang="ko-KR" dirty="0" err="1" smtClean="0"/>
              <a:t>snp</a:t>
            </a:r>
            <a:r>
              <a:rPr lang="ko-KR" altLang="en-US" dirty="0" smtClean="0"/>
              <a:t>은 매우 강한 </a:t>
            </a:r>
            <a:r>
              <a:rPr lang="en-US" altLang="ko-KR" dirty="0" smtClean="0"/>
              <a:t>correlation</a:t>
            </a:r>
            <a:r>
              <a:rPr lang="ko-KR" altLang="en-US" dirty="0" smtClean="0"/>
              <a:t>을 보이고 있고 같은 </a:t>
            </a:r>
            <a:r>
              <a:rPr lang="en-US" altLang="ko-KR" dirty="0" smtClean="0"/>
              <a:t>LD </a:t>
            </a:r>
            <a:r>
              <a:rPr lang="ko-KR" altLang="en-US" dirty="0" err="1" smtClean="0"/>
              <a:t>블락에</a:t>
            </a:r>
            <a:r>
              <a:rPr lang="ko-KR" altLang="en-US" dirty="0" smtClean="0"/>
              <a:t> 속해있었습니다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signal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replication</a:t>
            </a:r>
            <a:r>
              <a:rPr lang="en-US" altLang="ko-KR" baseline="0" dirty="0" smtClean="0"/>
              <a:t> data</a:t>
            </a:r>
            <a:r>
              <a:rPr lang="ko-KR" altLang="en-US" baseline="0" dirty="0" smtClean="0"/>
              <a:t>에서도 유의한 결과를 보였습니다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9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두 </a:t>
            </a:r>
            <a:r>
              <a:rPr lang="en-US" altLang="ko-KR" dirty="0" smtClean="0"/>
              <a:t>signal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intergenic region</a:t>
            </a:r>
            <a:r>
              <a:rPr lang="ko-KR" altLang="en-US" dirty="0" smtClean="0"/>
              <a:t>에 속해있었으며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주변에 </a:t>
            </a:r>
            <a:r>
              <a:rPr lang="ko-KR" altLang="en-US" dirty="0" err="1" smtClean="0"/>
              <a:t>세개의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protein coding gene</a:t>
            </a:r>
            <a:r>
              <a:rPr lang="ko-KR" altLang="en-US" dirty="0" smtClean="0"/>
              <a:t>이 위치했습니다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29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세개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gene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SNP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사이의 </a:t>
            </a:r>
            <a:r>
              <a:rPr lang="en-US" altLang="ko-KR" baseline="0" dirty="0" smtClean="0"/>
              <a:t>interaction</a:t>
            </a:r>
            <a:r>
              <a:rPr lang="ko-KR" altLang="en-US" baseline="0" dirty="0" smtClean="0"/>
              <a:t>을 보기 위하여 </a:t>
            </a:r>
            <a:r>
              <a:rPr lang="en-US" altLang="ko-KR" baseline="0" dirty="0" smtClean="0"/>
              <a:t>Hi-C </a:t>
            </a:r>
            <a:r>
              <a:rPr lang="ko-KR" altLang="en-US" baseline="0" dirty="0" smtClean="0"/>
              <a:t>데이터를 기반으로 한 </a:t>
            </a:r>
            <a:r>
              <a:rPr lang="ko-KR" altLang="en-US" baseline="0" dirty="0" err="1" smtClean="0"/>
              <a:t>크로마틴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TAD</a:t>
            </a:r>
            <a:r>
              <a:rPr lang="ko-KR" altLang="en-US" baseline="0" dirty="0" smtClean="0"/>
              <a:t>를 살펴보았습니다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같이 연구를 진행한 의사선생님들의 의견을 받아 이 질병과 가장 연관이 있는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r>
              <a:rPr lang="ko-KR" altLang="en-US" baseline="0" dirty="0" smtClean="0"/>
              <a:t> 티슈를 살펴보았습니다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그림에서 각 </a:t>
            </a:r>
            <a:r>
              <a:rPr lang="en-US" altLang="ko-KR" baseline="0" dirty="0" smtClean="0"/>
              <a:t>cell</a:t>
            </a:r>
            <a:r>
              <a:rPr lang="ko-KR" altLang="en-US" baseline="0" dirty="0" smtClean="0"/>
              <a:t>의 색깔은 두 지역간의 </a:t>
            </a:r>
            <a:r>
              <a:rPr lang="en-US" altLang="ko-KR" baseline="0" dirty="0" smtClean="0"/>
              <a:t>interaction</a:t>
            </a:r>
            <a:r>
              <a:rPr lang="ko-KR" altLang="en-US" baseline="0" dirty="0" smtClean="0"/>
              <a:t>의 정도를 의미하고 빨간색을 띌수록 강한 </a:t>
            </a:r>
            <a:r>
              <a:rPr lang="en-US" altLang="ko-KR" baseline="0" dirty="0" smtClean="0"/>
              <a:t>interaction</a:t>
            </a:r>
            <a:r>
              <a:rPr lang="ko-KR" altLang="en-US" baseline="0" dirty="0" smtClean="0"/>
              <a:t>을 의미합니다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까만색</a:t>
            </a:r>
            <a:r>
              <a:rPr lang="ko-KR" altLang="en-US" dirty="0" smtClean="0"/>
              <a:t> 동그라미는 </a:t>
            </a:r>
            <a:r>
              <a:rPr lang="en-US" altLang="ko-KR" dirty="0" smtClean="0"/>
              <a:t>NR2F2</a:t>
            </a:r>
            <a:r>
              <a:rPr lang="ko-KR" altLang="en-US" dirty="0" smtClean="0"/>
              <a:t>와 두 시그널에 대한 부분이고 주변의 지역이</a:t>
            </a:r>
            <a:r>
              <a:rPr lang="ko-KR" altLang="en-US" baseline="0" dirty="0" smtClean="0"/>
              <a:t> 서로서로 </a:t>
            </a:r>
            <a:r>
              <a:rPr lang="en-US" altLang="ko-KR" baseline="0" dirty="0" smtClean="0"/>
              <a:t>interact</a:t>
            </a:r>
            <a:r>
              <a:rPr lang="ko-KR" altLang="en-US" baseline="0" dirty="0" smtClean="0"/>
              <a:t>하고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있는것을</a:t>
            </a:r>
            <a:r>
              <a:rPr lang="ko-KR" altLang="en-US" baseline="0" dirty="0" smtClean="0"/>
              <a:t> 확인하실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반면에 다른 두 </a:t>
            </a:r>
            <a:r>
              <a:rPr lang="en-US" altLang="ko-KR" dirty="0" smtClean="0"/>
              <a:t>protein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코딩 </a:t>
            </a:r>
            <a:r>
              <a:rPr lang="en-US" altLang="ko-KR" baseline="0" dirty="0" smtClean="0"/>
              <a:t>gene</a:t>
            </a:r>
            <a:r>
              <a:rPr lang="ko-KR" altLang="en-US" baseline="0" dirty="0" smtClean="0"/>
              <a:t>은 같은 </a:t>
            </a:r>
            <a:r>
              <a:rPr lang="en-US" altLang="ko-KR" baseline="0" dirty="0" smtClean="0"/>
              <a:t>TAD</a:t>
            </a:r>
            <a:r>
              <a:rPr lang="ko-KR" altLang="en-US" baseline="0" dirty="0" smtClean="0"/>
              <a:t>에 속해있지 않았습니다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이것을 바탕으로 </a:t>
            </a:r>
            <a:r>
              <a:rPr lang="en-US" altLang="ko-KR" dirty="0" smtClean="0"/>
              <a:t>NR2F2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gene</a:t>
            </a:r>
            <a:r>
              <a:rPr lang="ko-KR" altLang="en-US" dirty="0" smtClean="0"/>
              <a:t>에 더 주의를 기울였습니다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E2BC9-B85C-48CE-94AE-4407FD9972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9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2060849"/>
            <a:ext cx="6960096" cy="14700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349" y="450912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7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59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108">
            <a:off x="6534634" y="900132"/>
            <a:ext cx="8013700" cy="61312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7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9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2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2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332656"/>
            <a:ext cx="10972800" cy="72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b="1" baseline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412776"/>
            <a:ext cx="10972800" cy="5001419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r>
              <a:rPr lang="ko-KR" altLang="en-US" dirty="0" smtClean="0"/>
              <a:t>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1408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7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751851" y="2906713"/>
            <a:ext cx="5998368" cy="150018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5903979" y="4437112"/>
            <a:ext cx="4846240" cy="432049"/>
          </a:xfrm>
        </p:spPr>
        <p:txBody>
          <a:bodyPr anchor="b">
            <a:noAutofit/>
          </a:bodyPr>
          <a:lstStyle>
            <a:lvl1pPr marL="0" indent="0" algn="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1650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07776" y="404664"/>
            <a:ext cx="10972800" cy="720080"/>
          </a:xfrm>
        </p:spPr>
        <p:txBody>
          <a:bodyPr/>
          <a:lstStyle>
            <a:lvl1pPr algn="l">
              <a:defRPr b="1" baseline="0">
                <a:latin typeface="Trebuchet MS" panose="020B06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1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122E-1395-4605-AD60-0E5CED070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7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858E-2427-4920-A5E9-60B20C89D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2390" y="2060848"/>
            <a:ext cx="7643810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Statistical Method Development for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Genetic Association Analyses of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Dichotomous Phenotypes with Related Samples </a:t>
            </a:r>
            <a:b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and its Application to Genetic Studies</a:t>
            </a:r>
            <a:endParaRPr lang="en-US" altLang="ko-KR" sz="3800" b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63352" y="5157192"/>
            <a:ext cx="6400800" cy="129614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sz="3500" b="1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Wonji</a:t>
            </a:r>
            <a:r>
              <a:rPr lang="en-US" altLang="ko-KR" sz="35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l">
              <a:lnSpc>
                <a:spcPct val="120000"/>
              </a:lnSpc>
            </a:pPr>
            <a:r>
              <a:rPr lang="en-US" altLang="ko-KR" sz="2200" dirty="0">
                <a:effectLst/>
              </a:rPr>
              <a:t>Interdisciplinary Program of </a:t>
            </a:r>
            <a:r>
              <a:rPr lang="en-US" altLang="ko-KR" sz="2200" dirty="0" smtClean="0">
                <a:effectLst/>
              </a:rPr>
              <a:t>Bioinformatics</a:t>
            </a:r>
            <a:br>
              <a:rPr lang="en-US" altLang="ko-KR" sz="2200" dirty="0" smtClean="0">
                <a:effectLst/>
              </a:rPr>
            </a:br>
            <a:r>
              <a:rPr lang="en-US" altLang="ko-KR" sz="2200" dirty="0" smtClean="0">
                <a:effectLst/>
              </a:rPr>
              <a:t>Seoul </a:t>
            </a:r>
            <a:r>
              <a:rPr lang="en-US" altLang="ko-KR" sz="2200" dirty="0">
                <a:effectLst/>
              </a:rPr>
              <a:t>National University</a:t>
            </a:r>
            <a:endParaRPr lang="ko-KR" altLang="en-US" sz="2200" i="1" dirty="0"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이학박사 학위논문  최종심사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  <a:cs typeface="Tahoma" panose="020B0604030504040204" pitchFamily="34" charset="0"/>
              </a:rPr>
              <a:t>– 2018.12.20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+mj-lt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TADs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018647"/>
              </p:ext>
            </p:extLst>
          </p:nvPr>
        </p:nvGraphicFramePr>
        <p:xfrm>
          <a:off x="2136632" y="260648"/>
          <a:ext cx="9648000" cy="64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000"/>
                <a:gridCol w="4824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IMR90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Lung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h1-MSC cell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HUVEC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3320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32" y="679640"/>
            <a:ext cx="4628285" cy="274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b="55627"/>
          <a:stretch/>
        </p:blipFill>
        <p:spPr bwMode="auto">
          <a:xfrm>
            <a:off x="7046968" y="678501"/>
            <a:ext cx="4608512" cy="275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b="38635"/>
          <a:stretch/>
        </p:blipFill>
        <p:spPr bwMode="auto">
          <a:xfrm>
            <a:off x="2222432" y="3901896"/>
            <a:ext cx="4628285" cy="2716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b="41581"/>
          <a:stretch/>
        </p:blipFill>
        <p:spPr bwMode="auto">
          <a:xfrm>
            <a:off x="7046969" y="3901896"/>
            <a:ext cx="4608512" cy="2716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9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Comparison of NR2F2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cancer tissues</a:t>
            </a:r>
            <a:br>
              <a:rPr lang="en-US" altLang="ko-KR" dirty="0" smtClean="0"/>
            </a:br>
            <a:r>
              <a:rPr lang="en-US" altLang="ko-KR" dirty="0"/>
              <a:t>(TCGA)</a:t>
            </a:r>
            <a:endParaRPr lang="ko-KR" altLang="en-US" dirty="0"/>
          </a:p>
        </p:txBody>
      </p:sp>
      <p:pic>
        <p:nvPicPr>
          <p:cNvPr id="10242" name="Picture 2" descr="C:\Users\김원지\Documents\WJ_codes\LAM\figure and table\ERJ\Figure_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597" b="58138"/>
          <a:stretch/>
        </p:blipFill>
        <p:spPr bwMode="auto">
          <a:xfrm>
            <a:off x="4511824" y="1196752"/>
            <a:ext cx="7219487" cy="531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3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Comparison of NR2F2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normal</a:t>
            </a:r>
            <a:br>
              <a:rPr lang="en-US" altLang="ko-KR" dirty="0" smtClean="0"/>
            </a:br>
            <a:r>
              <a:rPr lang="en-US" altLang="ko-KR" dirty="0" smtClean="0"/>
              <a:t>tissues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GTEx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6" name="Picture 2" descr="C:\Users\김원지\Documents\WJ_codes\LAM\figure and table\ERJ\Figure_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4"/>
          <a:stretch/>
        </p:blipFill>
        <p:spPr bwMode="auto">
          <a:xfrm>
            <a:off x="2639616" y="1375897"/>
            <a:ext cx="9409890" cy="502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76" y="332656"/>
            <a:ext cx="11620872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Immunohistochemistry for </a:t>
            </a:r>
            <a:r>
              <a:rPr lang="en-US" altLang="ko-KR" i="1" dirty="0"/>
              <a:t>NR2F2</a:t>
            </a:r>
            <a:r>
              <a:rPr lang="en-US" altLang="ko-KR" dirty="0"/>
              <a:t> in </a:t>
            </a:r>
            <a:r>
              <a:rPr lang="en-US" altLang="ko-KR" dirty="0" smtClean="0"/>
              <a:t>LAM/AML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Strong nuclear staining is seen in lung LAM cells (a) and Kidney AML cells (b)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204864"/>
            <a:ext cx="7128792" cy="4174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765" y="4291927"/>
            <a:ext cx="3500925" cy="1739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1130" y="38460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참고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0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altLang="ko-KR" dirty="0"/>
              <a:t>In </a:t>
            </a:r>
            <a:r>
              <a:rPr lang="en-US" altLang="ko-KR" dirty="0" smtClean="0"/>
              <a:t>this study</a:t>
            </a:r>
            <a:r>
              <a:rPr lang="en-US" altLang="ko-KR" dirty="0"/>
              <a:t>, I conducted a GWAS in a large cohort of S-LAM subjects.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 smtClean="0"/>
              <a:t>Two </a:t>
            </a:r>
            <a:r>
              <a:rPr lang="en-US" altLang="ko-KR" dirty="0"/>
              <a:t>intergenic SNPs, rs4544201 and rs2006950, were identified in a 34kb LD block on chromosome 15, that met genome-wide significance for association with </a:t>
            </a:r>
            <a:r>
              <a:rPr lang="en-US" altLang="ko-KR" dirty="0" smtClean="0"/>
              <a:t>LAM.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nearest protein-coding gene is </a:t>
            </a:r>
            <a:r>
              <a:rPr lang="en-US" altLang="ko-KR" b="1" i="1" dirty="0"/>
              <a:t>NR2F2</a:t>
            </a:r>
            <a:r>
              <a:rPr lang="en-US" altLang="ko-KR" dirty="0"/>
              <a:t>, 700kb away, and consideration of chromatin TADs in this region indicates that only </a:t>
            </a:r>
            <a:r>
              <a:rPr lang="en-US" altLang="ko-KR" i="1" dirty="0"/>
              <a:t>NR2F2</a:t>
            </a:r>
            <a:r>
              <a:rPr lang="en-US" altLang="ko-KR" dirty="0"/>
              <a:t> is in/on the border of the TAD region containing the SNPs showing association with S-LAM in four relevant </a:t>
            </a:r>
            <a:r>
              <a:rPr lang="en-US" altLang="ko-KR" dirty="0" smtClean="0"/>
              <a:t>cells/tissues.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 </a:t>
            </a:r>
            <a:r>
              <a:rPr lang="en-US" altLang="ko-KR" dirty="0"/>
              <a:t>is highly expressed in LAM and </a:t>
            </a:r>
            <a:r>
              <a:rPr lang="en-US" altLang="ko-KR" dirty="0" err="1"/>
              <a:t>angiomyolipoma</a:t>
            </a:r>
            <a:r>
              <a:rPr lang="en-US" altLang="ko-KR" dirty="0"/>
              <a:t> by RNA-</a:t>
            </a:r>
            <a:r>
              <a:rPr lang="en-US" altLang="ko-KR" dirty="0" err="1"/>
              <a:t>Seq</a:t>
            </a:r>
            <a:r>
              <a:rPr lang="en-US" altLang="ko-KR" dirty="0"/>
              <a:t> analysis in comparison to large cancer and normal tissue data sets.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</a:t>
            </a:r>
            <a:r>
              <a:rPr lang="en-US" altLang="ko-KR" dirty="0"/>
              <a:t> shows high expression with nuclear localization in both LAM and AML by IHC.</a:t>
            </a:r>
          </a:p>
          <a:p>
            <a:pPr>
              <a:spcAft>
                <a:spcPts val="10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5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 smtClean="0"/>
              <a:t>LAM </a:t>
            </a:r>
            <a:r>
              <a:rPr lang="en-US" altLang="ko-KR" dirty="0"/>
              <a:t>occurs nearly exclusively in women, and estrogen levels influence LAM development and </a:t>
            </a:r>
            <a:r>
              <a:rPr lang="en-US" altLang="ko-KR" dirty="0" smtClean="0"/>
              <a:t>progression.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siRNA knockdown of ERα (Estrogen Receptor) in MCF-7 breast cancer cells decreased </a:t>
            </a:r>
            <a:r>
              <a:rPr lang="en-US" altLang="ko-KR" i="1" dirty="0"/>
              <a:t>NR2F2</a:t>
            </a:r>
            <a:r>
              <a:rPr lang="en-US" altLang="ko-KR" dirty="0"/>
              <a:t> expression, while treatment with estradiol increased its </a:t>
            </a:r>
            <a:r>
              <a:rPr lang="en-US" altLang="ko-KR" dirty="0" smtClean="0"/>
              <a:t>expression.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This interaction between ERα and </a:t>
            </a:r>
            <a:r>
              <a:rPr lang="en-US" altLang="ko-KR" i="1" dirty="0"/>
              <a:t>NR2F2</a:t>
            </a:r>
            <a:r>
              <a:rPr lang="en-US" altLang="ko-KR" dirty="0"/>
              <a:t> may also play a role in LAM development</a:t>
            </a:r>
            <a:r>
              <a:rPr lang="en-US" altLang="ko-KR" dirty="0" smtClean="0"/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i="1" dirty="0"/>
              <a:t>NR2F2</a:t>
            </a:r>
            <a:r>
              <a:rPr lang="en-US" altLang="ko-KR" dirty="0"/>
              <a:t> has not previously been implicated in LAM, and these novel and unexpected findings will hopefully lead to better understanding of the pathogenesis of this often progressive and lethal lung disorder.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775520" y="2906713"/>
            <a:ext cx="9766787" cy="1500187"/>
          </a:xfrm>
        </p:spPr>
        <p:txBody>
          <a:bodyPr/>
          <a:lstStyle/>
          <a:p>
            <a:r>
              <a:rPr lang="en-US" altLang="ko-KR" sz="4000" b="1" dirty="0"/>
              <a:t>Chapter </a:t>
            </a:r>
            <a:r>
              <a:rPr lang="en-US" altLang="ko-KR" sz="4000" b="1" dirty="0" smtClean="0"/>
              <a:t>4 </a:t>
            </a:r>
            <a:endParaRPr lang="en-US" altLang="ko-KR" sz="4000" b="1" dirty="0"/>
          </a:p>
          <a:p>
            <a:pPr marL="400050" lvl="1" algn="r">
              <a:spcAft>
                <a:spcPts val="1000"/>
              </a:spcAft>
            </a:pPr>
            <a:r>
              <a:rPr lang="en-US" altLang="ko-KR" sz="3200" b="1" dirty="0"/>
              <a:t>Heritability Estimation of Dichotomous Phenotypes Using a Liability Threshold Model on Ascertained Family-based Samples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3939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/>
                  <a:t>i</a:t>
                </a:r>
                <a:r>
                  <a:rPr lang="en-US" altLang="ko-KR" dirty="0"/>
                  <a:t> : family, </a:t>
                </a:r>
                <a:r>
                  <a:rPr lang="en-US" altLang="ko-KR" i="1" dirty="0" err="1"/>
                  <a:t>i</a:t>
                </a:r>
                <a:r>
                  <a:rPr lang="en-US" altLang="ko-KR" i="1" dirty="0"/>
                  <a:t> = </a:t>
                </a:r>
                <a:r>
                  <a:rPr lang="en-US" altLang="ko-KR" dirty="0"/>
                  <a:t>1, ... ,</a:t>
                </a:r>
                <a:r>
                  <a:rPr lang="en-US" altLang="ko-KR" i="1" dirty="0"/>
                  <a:t> n</a:t>
                </a:r>
                <a:endParaRPr lang="en-US" altLang="ko-KR" dirty="0"/>
              </a:p>
              <a:p>
                <a:r>
                  <a:rPr lang="en-US" altLang="ko-KR" i="1" dirty="0"/>
                  <a:t>j</a:t>
                </a:r>
                <a:r>
                  <a:rPr lang="en-US" altLang="ko-KR" dirty="0"/>
                  <a:t> : individual, </a:t>
                </a:r>
                <a:r>
                  <a:rPr lang="en-US" altLang="ko-KR" i="1" dirty="0"/>
                  <a:t> j</a:t>
                </a:r>
                <a:r>
                  <a:rPr lang="en-US" altLang="ko-KR" dirty="0"/>
                  <a:t> = 1, ... , </a:t>
                </a:r>
                <a:r>
                  <a:rPr lang="en-US" altLang="ko-KR" i="1" dirty="0" err="1"/>
                  <a:t>n</a:t>
                </a:r>
                <a:r>
                  <a:rPr lang="en-US" altLang="ko-KR" i="1" baseline="-25000" dirty="0" err="1"/>
                  <a:t>i</a:t>
                </a:r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𝑁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/>
              </a:p>
              <a:p>
                <a:r>
                  <a:rPr lang="en-US" altLang="ko-KR" b="1" dirty="0" err="1"/>
                  <a:t>X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: environmental or genetic effects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/>
                  <a:t>i</a:t>
                </a:r>
                <a:endParaRPr lang="en-US" altLang="ko-KR" i="1" dirty="0"/>
              </a:p>
              <a:p>
                <a:r>
                  <a:rPr lang="en-US" altLang="ko-KR" i="1" dirty="0" err="1"/>
                  <a:t>U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i="1" dirty="0"/>
                  <a:t> </a:t>
                </a:r>
                <a:r>
                  <a:rPr lang="en-US" altLang="ko-KR" dirty="0"/>
                  <a:t>: random effect including polygenic effect and random effect for subject </a:t>
                </a:r>
                <a:r>
                  <a:rPr lang="en-US" altLang="ko-KR" i="1" dirty="0"/>
                  <a:t>j </a:t>
                </a:r>
                <a:r>
                  <a:rPr lang="en-US" altLang="ko-KR" dirty="0"/>
                  <a:t>in family </a:t>
                </a:r>
                <a:r>
                  <a:rPr lang="en-US" altLang="ko-KR" i="1" dirty="0" err="1"/>
                  <a:t>i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i="1" dirty="0" err="1"/>
                  <a:t>L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: liability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</a:t>
                </a:r>
                <a:r>
                  <a:rPr lang="en-US" altLang="ko-KR" dirty="0" err="1"/>
                  <a:t>famliy</a:t>
                </a:r>
                <a:r>
                  <a:rPr lang="en-US" altLang="ko-KR" dirty="0"/>
                  <a:t> </a:t>
                </a:r>
                <a:r>
                  <a:rPr lang="en-US" altLang="ko-KR" i="1" dirty="0" err="1" smtClean="0"/>
                  <a:t>i</a:t>
                </a:r>
                <a:endParaRPr lang="en-US" altLang="ko-KR" i="1" dirty="0" smtClean="0"/>
              </a:p>
              <a:p>
                <a:r>
                  <a:rPr lang="en-US" altLang="ko-KR" i="1" dirty="0"/>
                  <a:t>c</a:t>
                </a:r>
                <a:r>
                  <a:rPr lang="en-US" altLang="ko-KR" dirty="0"/>
                  <a:t> : threshold value determined from the prevalence of the disease</a:t>
                </a:r>
              </a:p>
              <a:p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the dichotomous phenotypes for subject </a:t>
                </a:r>
                <a:r>
                  <a:rPr lang="en-US" altLang="ko-KR" i="1" dirty="0"/>
                  <a:t>j</a:t>
                </a:r>
                <a:r>
                  <a:rPr lang="en-US" altLang="ko-KR" dirty="0"/>
                  <a:t> in family </a:t>
                </a:r>
                <a:r>
                  <a:rPr lang="en-US" altLang="ko-KR" i="1" dirty="0" err="1"/>
                  <a:t>i</a:t>
                </a:r>
                <a:r>
                  <a:rPr lang="en-US" altLang="ko-KR" i="1" dirty="0"/>
                  <a:t/>
                </a:r>
                <a:br>
                  <a:rPr lang="en-US" altLang="ko-KR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&gt;</m:t>
                        </m:r>
                        <m:r>
                          <a:rPr lang="en-US" altLang="ko-KR" i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i="1" dirty="0"/>
              </a:p>
              <a:p>
                <a:r>
                  <a:rPr lang="en-US" altLang="ko-KR" dirty="0"/>
                  <a:t>Once </a:t>
                </a:r>
                <a:r>
                  <a:rPr lang="en-US" altLang="ko-KR" i="1" dirty="0" err="1"/>
                  <a:t>Y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is observed, we can infer the range of the liability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which are the lower and upper bound of </a:t>
                </a:r>
                <a:r>
                  <a:rPr lang="en-US" altLang="ko-KR" i="1" dirty="0" err="1"/>
                  <a:t>L</a:t>
                </a:r>
                <a:r>
                  <a:rPr lang="en-US" altLang="ko-KR" i="1" baseline="-25000" dirty="0" err="1"/>
                  <a:t>ij</a:t>
                </a:r>
                <a:r>
                  <a:rPr lang="en-US" altLang="ko-KR" dirty="0"/>
                  <a:t> respectively. </a:t>
                </a:r>
              </a:p>
              <a:p>
                <a:endParaRPr lang="en-US" altLang="ko-KR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3171" r="-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8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Vector </a:t>
            </a:r>
            <a:r>
              <a:rPr lang="en-US" altLang="ko-KR" dirty="0" smtClean="0"/>
              <a:t>form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b="56910"/>
          <a:stretch/>
        </p:blipFill>
        <p:spPr bwMode="auto">
          <a:xfrm>
            <a:off x="740121" y="2233737"/>
            <a:ext cx="10938782" cy="121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4" r="39847"/>
          <a:stretch/>
        </p:blipFill>
        <p:spPr bwMode="auto">
          <a:xfrm>
            <a:off x="1559496" y="3645024"/>
            <a:ext cx="9300032" cy="157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9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We assumed that liability scores are normally distributed as follows,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1" i="1">
                          <a:latin typeface="Cambria Math"/>
                        </a:rPr>
                        <m:t>𝐗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/>
                            </a:rPr>
                            <m:t>­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/>
                        </a:rPr>
                        <m:t>𝛃</m:t>
                      </m:r>
                      <m:r>
                        <a:rPr lang="en-US" altLang="ko-KR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𝐔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1" i="1">
                          <a:latin typeface="Cambria Math"/>
                        </a:rPr>
                        <m:t>~</m:t>
                      </m:r>
                      <m:r>
                        <a:rPr lang="en-US" altLang="ko-KR" i="1">
                          <a:latin typeface="Cambria Math"/>
                        </a:rPr>
                        <m:t>𝑀𝑉𝑁</m:t>
                      </m:r>
                      <m:d>
                        <m:dPr>
                          <m:ctrlPr>
                            <a:rPr lang="ko-KR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/>
                            </a:rPr>
                            <m:t>𝐗</m:t>
                          </m:r>
                          <m:sSub>
                            <m:sSubPr>
                              <m:ctrlPr>
                                <a:rPr lang="ko-KR" altLang="ko-KR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/>
                            </a:rPr>
                            <m:t>𝛃</m:t>
                          </m:r>
                          <m:r>
                            <a:rPr lang="en-US" altLang="ko-KR" b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𝐔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~</m:t>
                    </m:r>
                    <m:r>
                      <a:rPr lang="en-US" altLang="ko-KR" i="1">
                        <a:latin typeface="Cambria Math"/>
                      </a:rPr>
                      <m:t>𝑀𝑉𝑁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 i="1">
                            <a:latin typeface="Cambria Math"/>
                          </a:rPr>
                          <m:t>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(</m:t>
                        </m:r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)</m:t>
                        </m:r>
                        <m:r>
                          <a:rPr lang="en-US" altLang="ko-KR" b="1" i="1">
                            <a:latin typeface="Cambria Math"/>
                          </a:rPr>
                          <m:t>𝐈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en-US" altLang="ko-KR" dirty="0"/>
                  <a:t>Joint probability density function (pdf) of the complete data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If we denote the parameters of interest as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:endParaRPr lang="ko-KR" alt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33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645024"/>
            <a:ext cx="11167856" cy="44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5013176"/>
            <a:ext cx="11167856" cy="107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5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307776" y="950441"/>
            <a:ext cx="10972800" cy="7200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41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Contents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09600" y="1988840"/>
            <a:ext cx="10972800" cy="442535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60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Outline of the 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Updates after the 1st defense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Revision of the thesis </a:t>
            </a:r>
          </a:p>
        </p:txBody>
      </p:sp>
    </p:spTree>
    <p:extLst>
      <p:ext uri="{BB962C8B-B14F-4D97-AF65-F5344CB8AC3E}">
        <p14:creationId xmlns:p14="http://schemas.microsoft.com/office/powerpoint/2010/main" val="1424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Families are ascertained due to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conditional likelihood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log of the conditional likelihood</a:t>
            </a:r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8"/>
          <a:stretch/>
        </p:blipFill>
        <p:spPr bwMode="auto">
          <a:xfrm>
            <a:off x="3791744" y="2060848"/>
            <a:ext cx="4850395" cy="121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8" r="33165"/>
          <a:stretch/>
        </p:blipFill>
        <p:spPr bwMode="auto">
          <a:xfrm>
            <a:off x="4520567" y="3645024"/>
            <a:ext cx="3392748" cy="113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r="26113"/>
          <a:stretch/>
        </p:blipFill>
        <p:spPr bwMode="auto">
          <a:xfrm>
            <a:off x="3791744" y="5157192"/>
            <a:ext cx="4850396" cy="5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9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Disease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Global lower bound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𝑁𝑃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𝑃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𝛉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 smtClean="0"/>
                  <a:t>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lower bound of 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upper bound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At</a:t>
                </a:r>
                <a:r>
                  <a:rPr lang="en-US" altLang="ko-KR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𝛉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ℱ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can be obtained </a:t>
                </a:r>
                <a:r>
                  <a:rPr lang="en-US" altLang="ko-KR" dirty="0" smtClean="0"/>
                  <a:t>by: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dirty="0"/>
                  <a:t> is the entropy.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𝒢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can be defined 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>
                        <a:latin typeface="Cambria Math"/>
                      </a:rPr>
                      <m:t>constant</m:t>
                    </m:r>
                  </m:oMath>
                </a14:m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40" b="50000"/>
          <a:stretch/>
        </p:blipFill>
        <p:spPr bwMode="auto">
          <a:xfrm>
            <a:off x="4170542" y="2034130"/>
            <a:ext cx="4339850" cy="58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9" y="4509120"/>
            <a:ext cx="11167856" cy="103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5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Disease model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Therefore,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i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/>
                          </a:rPr>
                          <m:t>𝛉</m:t>
                        </m:r>
                        <m:r>
                          <a:rPr lang="en-US" altLang="ko-KR" i="1">
                            <a:latin typeface="Cambria Math"/>
                          </a:rPr>
                          <m:t>; 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is simply given by: 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29786"/>
                <a:ext cx="10972800" cy="4752528"/>
              </a:xfrm>
              <a:blipFill rotWithShape="1">
                <a:blip r:embed="rId3"/>
                <a:stretch>
                  <a:fillRect l="-722" t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r="15419" b="50000"/>
          <a:stretch/>
        </p:blipFill>
        <p:spPr bwMode="auto">
          <a:xfrm>
            <a:off x="2351584" y="2205849"/>
            <a:ext cx="7620000" cy="4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367808" y="2709905"/>
            <a:ext cx="2520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181832" y="2709905"/>
            <a:ext cx="114697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1762" y="2781913"/>
            <a:ext cx="3206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Expectation step of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 algorithm for 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randomly selected families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0"/>
          <a:stretch/>
        </p:blipFill>
        <p:spPr bwMode="auto">
          <a:xfrm>
            <a:off x="1703512" y="4942154"/>
            <a:ext cx="9414431" cy="10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2" y="5662234"/>
            <a:ext cx="11167856" cy="86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81832" y="2791597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b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609600" y="1495497"/>
                <a:ext cx="10972800" cy="4425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 smtClean="0"/>
                  <a:t>By Fisher (1925),</a:t>
                </a:r>
              </a:p>
              <a:p>
                <a:endParaRPr lang="en-US" altLang="ko-KR" dirty="0" smtClean="0"/>
              </a:p>
              <a:p>
                <a:endParaRPr lang="en-US" altLang="ko-KR" sz="3200" dirty="0"/>
              </a:p>
              <a:p>
                <a:r>
                  <a:rPr lang="en-US" altLang="ko-KR" dirty="0" smtClean="0"/>
                  <a:t>The conditional expected score (CES) for family </a:t>
                </a:r>
                <a:r>
                  <a:rPr lang="en-US" altLang="ko-KR" i="1" dirty="0" err="1" smtClean="0"/>
                  <a:t>i</a:t>
                </a: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i="1" dirty="0" smtClean="0"/>
                  <a:t/>
                </a:r>
                <a:br>
                  <a:rPr lang="en-US" altLang="ko-KR" i="1" dirty="0" smtClean="0"/>
                </a:b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/>
                              </a:rPr>
                              <m:t>𝐋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𝐘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𝐁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  <m:r>
                          <a:rPr lang="en-US" altLang="ko-KR" b="1">
                            <a:latin typeface="Cambria Math"/>
                          </a:rPr>
                          <m:t>|</m:t>
                        </m:r>
                        <m:r>
                          <a:rPr lang="en-US" altLang="ko-KR" b="1" i="1">
                            <a:latin typeface="Cambria Math"/>
                          </a:rPr>
                          <m:t>𝐘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𝐂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95497"/>
                <a:ext cx="10972800" cy="4425355"/>
              </a:xfrm>
              <a:prstGeom prst="rect">
                <a:avLst/>
              </a:prstGeom>
              <a:blipFill rotWithShape="1">
                <a:blip r:embed="rId3"/>
                <a:stretch>
                  <a:fillRect l="-722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2071561"/>
            <a:ext cx="11167856" cy="89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583729"/>
            <a:ext cx="11167856" cy="184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observed Fisher information matrix is given by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and it is equivalent to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1958750"/>
            <a:ext cx="11167856" cy="146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7" y="3428206"/>
            <a:ext cx="11167856" cy="249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6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Conditional Expected Score Test (CEST)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r>
                      <a:rPr lang="en-US" altLang="ko-KR" b="1" i="1">
                        <a:latin typeface="Cambria Math"/>
                      </a:rPr>
                      <m:t>𝛃</m:t>
                    </m:r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Score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: 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1">
                        <a:latin typeface="Cambria Math"/>
                      </a:rPr>
                      <m:t>=</m:t>
                    </m:r>
                    <m:r>
                      <a:rPr lang="en-US" altLang="ko-KR">
                        <a:latin typeface="Cambria Math"/>
                      </a:rPr>
                      <m:t>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49"/>
          <a:stretch/>
        </p:blipFill>
        <p:spPr bwMode="auto">
          <a:xfrm>
            <a:off x="2711624" y="2060848"/>
            <a:ext cx="7343016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3"/>
          <a:stretch/>
        </p:blipFill>
        <p:spPr bwMode="auto">
          <a:xfrm>
            <a:off x="1846919" y="3789040"/>
            <a:ext cx="9072425" cy="110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7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study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Simulation settings</a:t>
                </a:r>
              </a:p>
              <a:p>
                <a:pPr lvl="1"/>
                <a:r>
                  <a:rPr lang="en-US" altLang="ko-KR" dirty="0" smtClean="0"/>
                  <a:t>One </a:t>
                </a:r>
                <a:r>
                  <a:rPr lang="en-US" altLang="ko-KR" dirty="0"/>
                  <a:t>causal SNP with MAF of 0.2 &amp; </a:t>
                </a:r>
                <a:r>
                  <a:rPr lang="en-US" altLang="ko-KR" i="1" dirty="0"/>
                  <a:t>h</a:t>
                </a:r>
                <a:r>
                  <a:rPr lang="en-US" altLang="ko-KR" i="1" baseline="-25000" dirty="0"/>
                  <a:t>a</a:t>
                </a:r>
                <a:r>
                  <a:rPr lang="en-US" altLang="ko-KR" i="1" baseline="30000" dirty="0"/>
                  <a:t>2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0.005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 smtClean="0"/>
                  <a:t>=0.1253).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No environmental effect</a:t>
                </a:r>
              </a:p>
              <a:p>
                <a:pPr lvl="1"/>
                <a:r>
                  <a:rPr lang="en-US" altLang="ko-KR" i="1" dirty="0"/>
                  <a:t>h</a:t>
                </a:r>
                <a:r>
                  <a:rPr lang="en-US" altLang="ko-KR" baseline="30000" dirty="0"/>
                  <a:t>2</a:t>
                </a:r>
                <a:r>
                  <a:rPr lang="en-US" altLang="ko-KR" dirty="0"/>
                  <a:t> : </a:t>
                </a:r>
                <a:r>
                  <a:rPr lang="en-US" altLang="ko-KR" dirty="0" smtClean="0"/>
                  <a:t>0.05, 0.2 </a:t>
                </a:r>
                <a:r>
                  <a:rPr lang="en-US" altLang="ko-KR" dirty="0"/>
                  <a:t>and 0.4 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/>
                  <a:t>q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0.05, 0.1 </a:t>
                </a:r>
                <a:r>
                  <a:rPr lang="en-US" altLang="ko-KR" dirty="0"/>
                  <a:t>and </a:t>
                </a:r>
                <a:r>
                  <a:rPr lang="en-US" altLang="ko-KR" dirty="0" smtClean="0"/>
                  <a:t>0.2</a:t>
                </a:r>
                <a:endParaRPr lang="en-US" altLang="ko-KR" dirty="0"/>
              </a:p>
              <a:p>
                <a:r>
                  <a:rPr lang="en-US" altLang="ko-KR" dirty="0" smtClean="0"/>
                  <a:t>Simulation </a:t>
                </a:r>
                <a:r>
                  <a:rPr lang="en-US" altLang="ko-KR" dirty="0"/>
                  <a:t>studies were conducted under two different scenarios where </a:t>
                </a:r>
                <a:r>
                  <a:rPr lang="en-US" altLang="ko-KR" b="1" dirty="0"/>
                  <a:t>families were either randomly selected (scenario 1)</a:t>
                </a:r>
                <a:r>
                  <a:rPr lang="en-US" altLang="ko-KR" dirty="0"/>
                  <a:t> or</a:t>
                </a:r>
                <a:r>
                  <a:rPr lang="en-US" altLang="ko-KR" b="1" dirty="0"/>
                  <a:t> ascertained with </a:t>
                </a:r>
                <a:r>
                  <a:rPr lang="en-US" altLang="ko-KR" b="1" dirty="0" err="1"/>
                  <a:t>probands</a:t>
                </a:r>
                <a:r>
                  <a:rPr lang="en-US" altLang="ko-KR" b="1" dirty="0"/>
                  <a:t> (scenario 2</a:t>
                </a:r>
                <a:r>
                  <a:rPr lang="en-US" altLang="ko-KR" b="1" dirty="0" smtClean="0"/>
                  <a:t>)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en-US" altLang="ko-KR" dirty="0" smtClean="0"/>
                  <a:t>For Scenario 1, 500 families were generated.</a:t>
                </a:r>
              </a:p>
              <a:p>
                <a:pPr lvl="1"/>
                <a:r>
                  <a:rPr lang="en-US" altLang="ko-KR" dirty="0" smtClean="0"/>
                  <a:t>For Scenario 2, 50,000 families were generated and 500 </a:t>
                </a:r>
                <a:r>
                  <a:rPr lang="en-US" altLang="ko-KR" dirty="0" err="1" smtClean="0"/>
                  <a:t>probands</a:t>
                </a:r>
                <a:r>
                  <a:rPr lang="en-US" altLang="ko-KR" dirty="0" smtClean="0"/>
                  <a:t> were selected from affected individuals. </a:t>
                </a:r>
              </a:p>
              <a:p>
                <a:r>
                  <a:rPr lang="en-US" altLang="ko-KR" dirty="0" smtClean="0"/>
                  <a:t>All results were compared with GCTA.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from </a:t>
                </a:r>
                <a:r>
                  <a:rPr lang="en-US" altLang="ko-KR" b="1" dirty="0" smtClean="0"/>
                  <a:t>randomly </a:t>
                </a:r>
                <a:r>
                  <a:rPr lang="en-US" altLang="ko-KR" b="1" dirty="0"/>
                  <a:t>selected families (scenario 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t="224" r="13379" b="10290"/>
          <a:stretch/>
        </p:blipFill>
        <p:spPr bwMode="auto">
          <a:xfrm>
            <a:off x="1090303" y="2060848"/>
            <a:ext cx="4280484" cy="460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 descr="C:\Users\김원지\Documents\WJ_codes\LTM_heritability\figure and table\fig2_box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72" y="2077771"/>
            <a:ext cx="4671607" cy="46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𝜷</m:t>
                        </m:r>
                        <m:r>
                          <a:rPr lang="en-US" altLang="ko-KR" b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b="1" dirty="0" smtClean="0"/>
                  <a:t>from ascertained families </a:t>
                </a:r>
                <a:r>
                  <a:rPr lang="en-US" altLang="ko-KR" b="1" dirty="0"/>
                  <a:t>(scenario </a:t>
                </a:r>
                <a:r>
                  <a:rPr lang="en-US" altLang="ko-KR" b="1" dirty="0" smtClean="0"/>
                  <a:t>2)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r="13306" b="9512"/>
          <a:stretch/>
        </p:blipFill>
        <p:spPr bwMode="auto">
          <a:xfrm>
            <a:off x="4022169" y="2028596"/>
            <a:ext cx="4234071" cy="473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Simulation 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𝒉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 and scenario 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59" y="3012408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19" y="3012408"/>
            <a:ext cx="6980460" cy="38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6112" y="262762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Scenario 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73690" y="260137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Scenario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Outline of the thesis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/>
              <a:t>Chapter 1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Introduction</a:t>
            </a:r>
          </a:p>
          <a:p>
            <a:pPr marL="0" indent="0">
              <a:buNone/>
            </a:pPr>
            <a:r>
              <a:rPr lang="en-US" altLang="ko-KR" sz="2000" b="1" dirty="0"/>
              <a:t>Chapter 2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Application </a:t>
            </a:r>
            <a:r>
              <a:rPr lang="en-US" altLang="ko-KR" dirty="0"/>
              <a:t>of Genome-wide Association Study and Fine-mapping for Independent </a:t>
            </a:r>
            <a:r>
              <a:rPr lang="en-US" altLang="ko-KR" dirty="0" smtClean="0"/>
              <a:t>Samples (Summited to </a:t>
            </a:r>
            <a:r>
              <a:rPr lang="en-US" altLang="ko-KR" i="1" dirty="0" smtClean="0"/>
              <a:t>European Respiratory Journal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3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Selecting </a:t>
            </a:r>
            <a:r>
              <a:rPr lang="en-US" altLang="ko-KR" dirty="0"/>
              <a:t>Cases and Controls for Genome-wide Association Studies Using Family Histories of </a:t>
            </a:r>
            <a:r>
              <a:rPr lang="en-US" altLang="ko-KR" dirty="0" smtClean="0"/>
              <a:t>Disease (Published in </a:t>
            </a:r>
            <a:r>
              <a:rPr lang="en-US" altLang="ko-KR" i="1" dirty="0" smtClean="0"/>
              <a:t>Statistics in Medicine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4 </a:t>
            </a:r>
            <a:endParaRPr lang="en-US" altLang="ko-KR" sz="2000" b="1" dirty="0" smtClean="0"/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 smtClean="0"/>
              <a:t>Heritability </a:t>
            </a:r>
            <a:r>
              <a:rPr lang="en-US" altLang="ko-KR" dirty="0"/>
              <a:t>Estimation of Dichotomous Phenotypes Using a Liability Threshold Model on Ascertained Family-based </a:t>
            </a:r>
            <a:r>
              <a:rPr lang="en-US" altLang="ko-KR" dirty="0" smtClean="0"/>
              <a:t>Samples (Summited to </a:t>
            </a:r>
            <a:r>
              <a:rPr lang="en-US" altLang="ko-KR" i="1" dirty="0" smtClean="0"/>
              <a:t>Genetic Epidemiology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000" b="1" dirty="0"/>
              <a:t>Chapter 5 </a:t>
            </a:r>
            <a:endParaRPr lang="en-US" altLang="ko-KR" sz="2000" b="1" dirty="0" smtClean="0"/>
          </a:p>
          <a:p>
            <a:pPr marL="400050" lvl="1" indent="0">
              <a:buNone/>
            </a:pPr>
            <a:r>
              <a:rPr lang="en-US" altLang="ko-KR" dirty="0" smtClean="0"/>
              <a:t>Summary </a:t>
            </a:r>
            <a:r>
              <a:rPr lang="en-US" altLang="ko-KR" dirty="0"/>
              <a:t>and </a:t>
            </a:r>
            <a:r>
              <a:rPr lang="en-US" altLang="ko-KR" dirty="0" smtClean="0"/>
              <a:t>Conclusions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35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Simulation </a:t>
            </a:r>
            <a:r>
              <a:rPr lang="en-US" altLang="ko-KR" dirty="0" smtClean="0"/>
              <a:t>study</a:t>
            </a:r>
            <a:r>
              <a:rPr lang="en-US" altLang="ko-KR" dirty="0"/>
              <a:t> (2,000 replicates)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Type-1 error and power estimates of the proposed 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/>
                      </a:rPr>
                      <m:t>:</m:t>
                    </m:r>
                    <m:r>
                      <a:rPr lang="en-US" altLang="ko-KR" b="1" i="1">
                        <a:latin typeface="Cambria Math"/>
                      </a:rPr>
                      <m:t>𝜷</m:t>
                    </m:r>
                    <m:r>
                      <a:rPr lang="en-US" altLang="ko-KR" b="1" i="1">
                        <a:latin typeface="Cambria Math"/>
                      </a:rPr>
                      <m:t>=</m:t>
                    </m:r>
                    <m:r>
                      <a:rPr lang="en-US" altLang="ko-KR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ko-KR" b="1" dirty="0"/>
                  <a:t> under scenario </a:t>
                </a:r>
                <a:r>
                  <a:rPr lang="en-US" altLang="ko-KR" b="1" dirty="0" smtClean="0"/>
                  <a:t>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780928"/>
            <a:ext cx="6980460" cy="359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2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Real data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Applications of LTMH and CEST to T2D</a:t>
            </a:r>
          </a:p>
          <a:p>
            <a:pPr lvl="1"/>
            <a:r>
              <a:rPr lang="en-US" altLang="ko-KR" dirty="0" smtClean="0"/>
              <a:t>Seoul national university hospital recruited</a:t>
            </a:r>
            <a:br>
              <a:rPr lang="en-US" altLang="ko-KR" dirty="0" smtClean="0"/>
            </a:br>
            <a:r>
              <a:rPr lang="en-US" altLang="ko-KR" dirty="0" smtClean="0"/>
              <a:t>681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 affected to T2D. </a:t>
            </a:r>
          </a:p>
          <a:p>
            <a:pPr lvl="1"/>
            <a:r>
              <a:rPr lang="en-US" altLang="ko-KR" dirty="0" smtClean="0"/>
              <a:t>This study preferentially included T2D </a:t>
            </a:r>
            <a:br>
              <a:rPr lang="en-US" altLang="ko-KR" dirty="0" smtClean="0"/>
            </a:br>
            <a:r>
              <a:rPr lang="en-US" altLang="ko-KR" dirty="0" smtClean="0"/>
              <a:t>patients with a positive family history of T2D </a:t>
            </a:r>
            <a:br>
              <a:rPr lang="en-US" altLang="ko-KR" dirty="0" smtClean="0"/>
            </a:br>
            <a:r>
              <a:rPr lang="en-US" altLang="ko-KR" dirty="0" smtClean="0"/>
              <a:t>in first-degree relatives. </a:t>
            </a:r>
          </a:p>
          <a:p>
            <a:pPr lvl="1"/>
            <a:r>
              <a:rPr lang="en-US" altLang="ko-KR" dirty="0" smtClean="0"/>
              <a:t>After excluding subjects without age </a:t>
            </a:r>
            <a:br>
              <a:rPr lang="en-US" altLang="ko-KR" dirty="0" smtClean="0"/>
            </a:br>
            <a:r>
              <a:rPr lang="en-US" altLang="ko-KR" dirty="0" smtClean="0"/>
              <a:t>information, we have 648 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 and </a:t>
            </a:r>
            <a:br>
              <a:rPr lang="en-US" altLang="ko-KR" dirty="0" smtClean="0"/>
            </a:br>
            <a:r>
              <a:rPr lang="en-US" altLang="ko-KR" dirty="0" smtClean="0"/>
              <a:t>4,149 non-</a:t>
            </a:r>
            <a:r>
              <a:rPr lang="en-US" altLang="ko-KR" dirty="0" err="1" smtClean="0"/>
              <a:t>probands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r="19016" b="10471"/>
          <a:stretch/>
        </p:blipFill>
        <p:spPr bwMode="auto">
          <a:xfrm>
            <a:off x="6450910" y="1268760"/>
            <a:ext cx="5500611" cy="530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3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김원지\Documents\WJ_codes\LTM_heritability\figure and table\fig3_Risksc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3429000"/>
            <a:ext cx="6881377" cy="33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Real data analysis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Applications of LTMH and CEST to T2D</a:t>
                </a:r>
              </a:p>
              <a:p>
                <a:pPr lvl="1"/>
                <a:r>
                  <a:rPr lang="en-US" altLang="ko-KR" dirty="0" smtClean="0"/>
                  <a:t>Estimated heritability of T2D was 29.44% (P-value = 1.20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dirty="0" smtClean="0"/>
                  <a:t>10</a:t>
                </a:r>
                <a:r>
                  <a:rPr lang="en-US" altLang="ko-KR" baseline="30000" dirty="0" smtClean="0"/>
                  <a:t>-5</a:t>
                </a:r>
                <a:r>
                  <a:rPr lang="en-US" altLang="ko-KR" dirty="0" smtClean="0"/>
                  <a:t>).</a:t>
                </a:r>
              </a:p>
              <a:p>
                <a:pPr lvl="1"/>
                <a:r>
                  <a:rPr lang="en-US" altLang="ko-KR" dirty="0"/>
                  <a:t>This finding is slightly overestimated in comparison to other determinations of heritability estimates for T2D (26%) using the ACE model based on twin data </a:t>
                </a:r>
                <a:r>
                  <a:rPr lang="en-US" altLang="ko-KR" dirty="0" smtClean="0"/>
                  <a:t>(</a:t>
                </a:r>
                <a:r>
                  <a:rPr lang="en-US" altLang="ko-KR" dirty="0" err="1"/>
                  <a:t>Poulsen</a:t>
                </a:r>
                <a:r>
                  <a:rPr lang="en-US" altLang="ko-KR" dirty="0"/>
                  <a:t>, P., et </a:t>
                </a:r>
                <a:r>
                  <a:rPr lang="en-US" altLang="ko-KR" dirty="0" smtClean="0"/>
                  <a:t>al, 1999)</a:t>
                </a:r>
              </a:p>
              <a:p>
                <a:pPr lvl="1"/>
                <a:r>
                  <a:rPr lang="en-US" altLang="ko-KR" dirty="0"/>
                  <a:t>The coefficient estimate for non-standardized age was </a:t>
                </a:r>
                <a:r>
                  <a:rPr lang="en-US" altLang="ko-KR" dirty="0" smtClean="0"/>
                  <a:t>0.051.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722" t="-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Real data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Applications of CEST to S-LAM </a:t>
            </a:r>
            <a:r>
              <a:rPr lang="en-US" altLang="ko-KR" dirty="0" smtClean="0"/>
              <a:t>disease</a:t>
            </a:r>
          </a:p>
          <a:p>
            <a:pPr lvl="1"/>
            <a:r>
              <a:rPr lang="en-US" altLang="ko-KR" dirty="0" smtClean="0"/>
              <a:t>Using matched cases and controls for CLR (Chapter 2), </a:t>
            </a:r>
            <a:r>
              <a:rPr lang="en-US" altLang="ko-KR" dirty="0"/>
              <a:t>e</a:t>
            </a:r>
            <a:r>
              <a:rPr lang="en-US" altLang="ko-KR" dirty="0" smtClean="0"/>
              <a:t>ach </a:t>
            </a:r>
            <a:r>
              <a:rPr lang="en-US" altLang="ko-KR" dirty="0"/>
              <a:t>pair of one case and two controls was regarded as if a family having relatedness structure of genetic relationship matrix.</a:t>
            </a:r>
            <a:endParaRPr lang="ko-KR" altLang="en-US" dirty="0"/>
          </a:p>
        </p:txBody>
      </p:sp>
      <p:pic>
        <p:nvPicPr>
          <p:cNvPr id="24578" name="Picture 2" descr="C:\Users\김원지\Documents\WJ_codes\LTM_heritability\figure and table\fig4_GWA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81" b="50000"/>
          <a:stretch/>
        </p:blipFill>
        <p:spPr bwMode="auto">
          <a:xfrm>
            <a:off x="1487488" y="3982850"/>
            <a:ext cx="2919876" cy="2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김원지\Documents\WJ_codes\LTM_heritability\figure and table\fig4_GWA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10"/>
          <a:stretch/>
        </p:blipFill>
        <p:spPr bwMode="auto">
          <a:xfrm>
            <a:off x="4819745" y="3068960"/>
            <a:ext cx="6144637" cy="279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288635"/>
                  </p:ext>
                </p:extLst>
              </p:nvPr>
            </p:nvGraphicFramePr>
            <p:xfrm>
              <a:off x="1419348" y="2892544"/>
              <a:ext cx="2844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000"/>
                    <a:gridCol w="936000"/>
                    <a:gridCol w="93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SNP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CLR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CEST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8.51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-10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1.58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i="0" dirty="0" smtClean="0">
                              <a:latin typeface="+mn-lt"/>
                            </a:rPr>
                            <a:t>3.92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/>
                            <a:t>3.14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1200" dirty="0" smtClean="0"/>
                            <a:t>10</a:t>
                          </a:r>
                          <a:r>
                            <a:rPr lang="en-US" altLang="ko-KR" sz="1200" baseline="30000" dirty="0" smtClean="0"/>
                            <a:t>-12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288635"/>
                  </p:ext>
                </p:extLst>
              </p:nvPr>
            </p:nvGraphicFramePr>
            <p:xfrm>
              <a:off x="1419348" y="2892544"/>
              <a:ext cx="28440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000"/>
                    <a:gridCol w="936000"/>
                    <a:gridCol w="93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SNP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CLR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CEST</a:t>
                          </a:r>
                          <a:endParaRPr lang="ko-KR" altLang="en-US" sz="1200" b="1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rs4544201</a:t>
                          </a:r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l="-103896" t="-1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l="-205229" t="-100000" r="-654" b="-1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/>
                            <a:t>rs2006950</a:t>
                          </a:r>
                          <a:endParaRPr lang="ko-KR" altLang="en-US" sz="1200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03896" t="-2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05229" t="-200000" r="-6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67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/>
              <a:t>In this </a:t>
            </a:r>
            <a:r>
              <a:rPr lang="en-US" altLang="ko-KR" dirty="0" smtClean="0"/>
              <a:t>study, </a:t>
            </a:r>
            <a:r>
              <a:rPr lang="en-US" altLang="ko-KR" dirty="0"/>
              <a:t>I proposed a new method to estimate the heritability of a dichotomous trait based on the Liability Threshold Model for ascertained family-based samples.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/>
              <a:t>A simulation study demonstrated that LTMH generally provides more accurate estimates of </a:t>
            </a:r>
            <a:r>
              <a:rPr lang="en-US" altLang="ko-KR" dirty="0" err="1"/>
              <a:t>heritabilities</a:t>
            </a:r>
            <a:r>
              <a:rPr lang="en-US" altLang="ko-KR" dirty="0"/>
              <a:t> than does GCTA, and the differences between these methods are substantial in the context of ascertained families</a:t>
            </a:r>
            <a:r>
              <a:rPr lang="en-US" altLang="ko-KR" dirty="0" smtClean="0"/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dirty="0" smtClean="0"/>
              <a:t>Statistical </a:t>
            </a:r>
            <a:r>
              <a:rPr lang="en-US" altLang="ko-KR" dirty="0"/>
              <a:t>performance of CEST </a:t>
            </a:r>
            <a:r>
              <a:rPr lang="en-US" altLang="ko-KR" dirty="0" smtClean="0"/>
              <a:t>analysis were also assessed. Despite of conservative property of CEST, </a:t>
            </a:r>
            <a:r>
              <a:rPr lang="en-US" altLang="ko-KR" dirty="0"/>
              <a:t>I found that such inflation does not affect the statistical power of our </a:t>
            </a:r>
            <a:r>
              <a:rPr lang="en-US" altLang="ko-KR" dirty="0" smtClean="0"/>
              <a:t>analysis but </a:t>
            </a:r>
            <a:r>
              <a:rPr lang="en-US" altLang="ko-KR" dirty="0"/>
              <a:t>certain modifications such as bootstrapping are </a:t>
            </a:r>
            <a:r>
              <a:rPr lang="en-US" altLang="ko-KR" dirty="0" smtClean="0"/>
              <a:t>necessary.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ko-KR" dirty="0" smtClean="0"/>
              <a:t>However, there is a limitation that the proposed method is computationally intensive when the family size is large. </a:t>
            </a:r>
          </a:p>
          <a:p>
            <a:pPr>
              <a:spcAft>
                <a:spcPts val="1000"/>
              </a:spcAft>
            </a:pPr>
            <a:r>
              <a:rPr lang="en-US" altLang="ko-KR" dirty="0"/>
              <a:t>The most significant computational burden arises from the calculation of conditional expectation in </a:t>
            </a:r>
            <a:r>
              <a:rPr lang="en-US" altLang="ko-KR" dirty="0" smtClean="0"/>
              <a:t>the </a:t>
            </a:r>
            <a:r>
              <a:rPr lang="en-US" altLang="ko-KR" dirty="0"/>
              <a:t>E-step of the EM algorithm.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 smtClean="0"/>
              <a:t>Therefore, </a:t>
            </a: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computational burden can be reduced by reducing the number of iterations for the EM algorithm or by approximating the moment of the multivariate truncated normal. 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dirty="0"/>
              <a:t>Despite several limitations, our proposed method successfully enabled heritability estimation of dichotomous traits in ascertained families, and this method may provide a promising strategy to estimate the narrow-sense heritability of various diseases.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2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303912" y="2906713"/>
            <a:ext cx="6238395" cy="1500187"/>
          </a:xfrm>
        </p:spPr>
        <p:txBody>
          <a:bodyPr/>
          <a:lstStyle/>
          <a:p>
            <a:pPr algn="r"/>
            <a:r>
              <a:rPr lang="en-US" altLang="ko-KR" sz="5400" b="1" dirty="0" smtClean="0"/>
              <a:t>Revision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15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예비심사 지적 사항 수정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Introduction</a:t>
            </a:r>
            <a:r>
              <a:rPr lang="ko-KR" altLang="ko-KR" b="1" dirty="0"/>
              <a:t>에 연구의 목적을 조금 더 구체적으로 명시할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5p) </a:t>
            </a:r>
            <a:r>
              <a:rPr lang="en-US" altLang="ko-KR" dirty="0" smtClean="0"/>
              <a:t>Chapter 1.3 </a:t>
            </a:r>
            <a:r>
              <a:rPr lang="en-US" altLang="ko-KR" dirty="0"/>
              <a:t>The purpose of this study </a:t>
            </a:r>
            <a:r>
              <a:rPr lang="ko-KR" altLang="en-US" dirty="0"/>
              <a:t>추가하였습니다</a:t>
            </a:r>
            <a:r>
              <a:rPr lang="en-US" altLang="ko-KR" dirty="0"/>
              <a:t>.</a:t>
            </a:r>
          </a:p>
          <a:p>
            <a:pPr marL="857250" lvl="1" indent="-457200"/>
            <a:r>
              <a:rPr lang="ko-KR" altLang="en-US" dirty="0" smtClean="0"/>
              <a:t>그 </a:t>
            </a:r>
            <a:r>
              <a:rPr lang="ko-KR" altLang="en-US" dirty="0"/>
              <a:t>외에 각 </a:t>
            </a:r>
            <a:r>
              <a:rPr lang="en-US" altLang="ko-KR" dirty="0"/>
              <a:t>chapter</a:t>
            </a:r>
            <a:r>
              <a:rPr lang="ko-KR" altLang="en-US" dirty="0"/>
              <a:t>별로 </a:t>
            </a:r>
            <a:r>
              <a:rPr lang="en-US" altLang="ko-KR" dirty="0"/>
              <a:t>Introduction</a:t>
            </a:r>
            <a:r>
              <a:rPr lang="ko-KR" altLang="en-US" dirty="0"/>
              <a:t>에 </a:t>
            </a:r>
            <a:r>
              <a:rPr lang="ko-KR" altLang="en-US" dirty="0" smtClean="0"/>
              <a:t>각 연구 별 </a:t>
            </a:r>
            <a:r>
              <a:rPr lang="ko-KR" altLang="en-US" dirty="0"/>
              <a:t>연구목적 구체적으로 명시하였습니다</a:t>
            </a:r>
            <a:r>
              <a:rPr lang="en-US" altLang="ko-KR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Chapter 3</a:t>
            </a:r>
            <a:r>
              <a:rPr lang="ko-KR" altLang="ko-KR" b="1" dirty="0"/>
              <a:t>의 바탕이 된 게재된 논문을</a:t>
            </a:r>
            <a:r>
              <a:rPr lang="en-US" altLang="ko-KR" b="1" dirty="0"/>
              <a:t> key reference</a:t>
            </a:r>
            <a:r>
              <a:rPr lang="ko-KR" altLang="ko-KR" b="1" dirty="0"/>
              <a:t>로 넣을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49p) </a:t>
            </a:r>
            <a:r>
              <a:rPr lang="ko-KR" altLang="en-US" dirty="0"/>
              <a:t>아래의 문구 삽입하였습니다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“</a:t>
            </a:r>
            <a:r>
              <a:rPr lang="en-US" altLang="ko-KR" dirty="0"/>
              <a:t>This chapter was published in Statistics in Medicine as a partial fulfillment of </a:t>
            </a:r>
            <a:r>
              <a:rPr lang="en-US" altLang="ko-KR" dirty="0" err="1"/>
              <a:t>Wonji</a:t>
            </a:r>
            <a:r>
              <a:rPr lang="en-US" altLang="ko-KR" dirty="0"/>
              <a:t> Kim’s </a:t>
            </a:r>
            <a:r>
              <a:rPr lang="en-US" altLang="ko-KR" dirty="0" err="1"/>
              <a:t>Ph.D</a:t>
            </a:r>
            <a:r>
              <a:rPr lang="en-US" altLang="ko-KR" dirty="0"/>
              <a:t> program.”</a:t>
            </a:r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50p) reference </a:t>
            </a:r>
            <a:r>
              <a:rPr lang="ko-KR" altLang="en-US" dirty="0"/>
              <a:t>삽입하였습니다</a:t>
            </a:r>
            <a:r>
              <a:rPr lang="en-US" altLang="ko-KR" dirty="0" smtClean="0"/>
              <a:t>. (reference 81)</a:t>
            </a:r>
          </a:p>
          <a:p>
            <a:pPr marL="857250" lvl="1" indent="-457200"/>
            <a:endParaRPr lang="en-US" altLang="ko-KR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Chapter 3</a:t>
            </a:r>
            <a:r>
              <a:rPr lang="ko-KR" altLang="ko-KR" b="1" dirty="0"/>
              <a:t>의 </a:t>
            </a:r>
            <a:r>
              <a:rPr lang="en-US" altLang="ko-KR" b="1" dirty="0"/>
              <a:t>Conditional expectation</a:t>
            </a:r>
            <a:r>
              <a:rPr lang="ko-KR" altLang="ko-KR" b="1" dirty="0"/>
              <a:t>에 왜</a:t>
            </a:r>
            <a:r>
              <a:rPr lang="en-US" altLang="ko-KR" b="1" dirty="0"/>
              <a:t> selection bias</a:t>
            </a:r>
            <a:r>
              <a:rPr lang="ko-KR" altLang="ko-KR" b="1" dirty="0"/>
              <a:t>가 들어가지 않는지 표시할 것</a:t>
            </a:r>
            <a:endParaRPr lang="en-US" altLang="ko-KR" b="1" dirty="0"/>
          </a:p>
          <a:p>
            <a:pPr marL="857250" lvl="1" indent="-457200"/>
            <a:r>
              <a:rPr lang="en-US" altLang="ko-KR" dirty="0"/>
              <a:t>(84p) </a:t>
            </a:r>
            <a:r>
              <a:rPr lang="ko-KR" altLang="en-US" dirty="0"/>
              <a:t>아래의 문구 삽입하였습니다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“Moreover, the use of subjects with extreme phenotypes in GWAS is not the case for selection bias because the choice of subjects is based on phenotype, not on genotype</a:t>
            </a:r>
            <a:r>
              <a:rPr lang="en-US" altLang="ko-KR" dirty="0" smtClean="0"/>
              <a:t>.”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예비심사 지적 사항 수정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b="1" dirty="0"/>
              <a:t>Chapter 3</a:t>
            </a:r>
            <a:r>
              <a:rPr lang="ko-KR" altLang="ko-KR" b="1" dirty="0"/>
              <a:t>의</a:t>
            </a:r>
            <a:r>
              <a:rPr lang="en-US" altLang="ko-KR" b="1" dirty="0"/>
              <a:t> real data </a:t>
            </a:r>
            <a:r>
              <a:rPr lang="ko-KR" altLang="ko-KR" b="1" dirty="0"/>
              <a:t>분석에서 각 방법 별 성능 비교를 위하여</a:t>
            </a:r>
            <a:r>
              <a:rPr lang="en-US" altLang="ko-KR" b="1" dirty="0"/>
              <a:t> Pairwise P-value plot</a:t>
            </a:r>
            <a:r>
              <a:rPr lang="ko-KR" altLang="ko-KR" b="1" dirty="0"/>
              <a:t>을 그릴 것</a:t>
            </a:r>
            <a:endParaRPr lang="ko-KR" altLang="ko-KR" dirty="0"/>
          </a:p>
          <a:p>
            <a:pPr marL="857250" lvl="1" indent="-457200"/>
            <a:r>
              <a:rPr lang="en-US" altLang="ko-KR" dirty="0" smtClean="0"/>
              <a:t>(</a:t>
            </a:r>
            <a:r>
              <a:rPr lang="en-US" altLang="ko-KR" dirty="0"/>
              <a:t>83p) </a:t>
            </a:r>
            <a:r>
              <a:rPr lang="ko-KR" altLang="en-US" dirty="0"/>
              <a:t>두 방법의 </a:t>
            </a:r>
            <a:r>
              <a:rPr lang="en-US" altLang="ko-KR" dirty="0"/>
              <a:t>P-value</a:t>
            </a:r>
            <a:r>
              <a:rPr lang="ko-KR" altLang="en-US" dirty="0"/>
              <a:t>를 이용한 </a:t>
            </a:r>
            <a:r>
              <a:rPr lang="ko-KR" altLang="en-US" dirty="0" err="1"/>
              <a:t>산점도</a:t>
            </a:r>
            <a:r>
              <a:rPr lang="ko-KR" altLang="en-US" dirty="0"/>
              <a:t> 그림을 아래와 같이 추가하였습니다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Figure 3.9 Scatter plot for P-values of GWAS of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type </a:t>
            </a:r>
            <a:r>
              <a:rPr lang="en-US" altLang="ko-KR" b="1" dirty="0"/>
              <a:t>2 diabetes using S1 and S3. </a:t>
            </a:r>
            <a:r>
              <a:rPr lang="en-US" altLang="ko-KR" dirty="0"/>
              <a:t>Red dots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indicate significant </a:t>
            </a:r>
            <a:r>
              <a:rPr lang="en-US" altLang="ko-KR" dirty="0"/>
              <a:t>SNPs when all subjects are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used </a:t>
            </a:r>
            <a:r>
              <a:rPr lang="en-US" altLang="ko-KR" dirty="0"/>
              <a:t>for GWAS.</a:t>
            </a:r>
            <a:endParaRPr lang="ko-KR" altLang="ko-KR" dirty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7824192" y="2874645"/>
            <a:ext cx="4114800" cy="3983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52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b="1" dirty="0"/>
              <a:t>Chapter 4</a:t>
            </a:r>
            <a:r>
              <a:rPr lang="ko-KR" altLang="ko-KR" b="1" dirty="0"/>
              <a:t>에서 기존의 연구와 본인의 연구의 구분을 명확히 할 것</a:t>
            </a:r>
            <a:endParaRPr lang="ko-KR" altLang="ko-KR" dirty="0"/>
          </a:p>
          <a:p>
            <a:pPr lvl="1"/>
            <a:r>
              <a:rPr lang="ko-KR" altLang="en-US" dirty="0" smtClean="0"/>
              <a:t>무작위로 </a:t>
            </a:r>
            <a:r>
              <a:rPr lang="ko-KR" altLang="en-US" dirty="0"/>
              <a:t>추출된 가족 혹은 </a:t>
            </a:r>
            <a:r>
              <a:rPr lang="en-US" altLang="ko-KR" dirty="0"/>
              <a:t>case-control </a:t>
            </a:r>
            <a:r>
              <a:rPr lang="ko-KR" altLang="en-US" dirty="0"/>
              <a:t>연구에 대한 </a:t>
            </a:r>
            <a:r>
              <a:rPr lang="ko-KR" altLang="en-US" dirty="0" err="1"/>
              <a:t>유전율</a:t>
            </a:r>
            <a:r>
              <a:rPr lang="ko-KR" altLang="en-US" dirty="0"/>
              <a:t> 추정 알고리즘은 기존에 잘 개발이 되어 있으나 </a:t>
            </a:r>
            <a:r>
              <a:rPr lang="en-US" altLang="ko-KR" dirty="0"/>
              <a:t>ascertained family</a:t>
            </a:r>
            <a:r>
              <a:rPr lang="ko-KR" altLang="en-US" dirty="0"/>
              <a:t>에 대한 연구는 활발하게 이루어지지 않았습니다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본 </a:t>
            </a:r>
            <a:r>
              <a:rPr lang="ko-KR" altLang="en-US" dirty="0"/>
              <a:t>논문의 연구 주제는 </a:t>
            </a:r>
            <a:r>
              <a:rPr lang="ko-KR" altLang="en-US" dirty="0" err="1"/>
              <a:t>이분형</a:t>
            </a:r>
            <a:r>
              <a:rPr lang="ko-KR" altLang="en-US" dirty="0"/>
              <a:t> 표현형의 </a:t>
            </a:r>
            <a:r>
              <a:rPr lang="ko-KR" altLang="en-US" dirty="0" err="1"/>
              <a:t>유전율</a:t>
            </a:r>
            <a:r>
              <a:rPr lang="ko-KR" altLang="en-US" dirty="0"/>
              <a:t> 추정을 다루고 있으며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 err="1"/>
              <a:t>proband</a:t>
            </a:r>
            <a:r>
              <a:rPr lang="ko-KR" altLang="en-US" dirty="0"/>
              <a:t>에 의하여 분석에 참여하게 된 </a:t>
            </a:r>
            <a:r>
              <a:rPr lang="en-US" altLang="ko-KR" dirty="0"/>
              <a:t>ascertained family</a:t>
            </a:r>
            <a:r>
              <a:rPr lang="ko-KR" altLang="en-US" dirty="0"/>
              <a:t>들에 대한 </a:t>
            </a:r>
            <a:r>
              <a:rPr lang="ko-KR" altLang="en-US" dirty="0" err="1"/>
              <a:t>유전율</a:t>
            </a:r>
            <a:r>
              <a:rPr lang="ko-KR" altLang="en-US" dirty="0"/>
              <a:t> 추정 알고리즘을 주 연구주제로 하고 있습니다</a:t>
            </a:r>
            <a:r>
              <a:rPr lang="en-US" altLang="ko-KR" dirty="0"/>
              <a:t>. </a:t>
            </a:r>
            <a:r>
              <a:rPr lang="ko-KR" altLang="en-US" dirty="0"/>
              <a:t>본 연구의 방법을 통하여 기존의 알고리즘에서 발생했던 편차를 효과적으로 보정할 수 있었습니다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(124p</a:t>
            </a:r>
            <a:r>
              <a:rPr lang="en-US" altLang="ko-KR" dirty="0"/>
              <a:t>) </a:t>
            </a:r>
            <a:r>
              <a:rPr lang="ko-KR" altLang="en-US" dirty="0"/>
              <a:t>이러한 내용을 </a:t>
            </a:r>
            <a:r>
              <a:rPr lang="en-US" altLang="ko-KR" dirty="0"/>
              <a:t>4.4 Discussion</a:t>
            </a:r>
            <a:r>
              <a:rPr lang="ko-KR" altLang="en-US" dirty="0"/>
              <a:t>의 첫 번째 단락에 서술하였습니다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altLang="ko-KR" dirty="0"/>
              <a:t>Updates after the 1st defense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1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Chapter 2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C00000"/>
                </a:solidFill>
              </a:rPr>
              <a:t>Application of Genome-wide Association Study and Fine-mapping for Independent Samples (Summited to </a:t>
            </a:r>
            <a:r>
              <a:rPr lang="en-US" altLang="ko-KR" i="1" dirty="0">
                <a:solidFill>
                  <a:srgbClr val="C00000"/>
                </a:solidFill>
              </a:rPr>
              <a:t>European Respiratory Journal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3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Cases and Controls for Genome-wide Association Studies Using Family Histories of Disease (Published in 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 in Medicine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Chapter 4 </a:t>
            </a:r>
          </a:p>
          <a:p>
            <a:pPr marL="40005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C00000"/>
                </a:solidFill>
              </a:rPr>
              <a:t>Heritability Estimation of Dichotomous Phenotypes Using a Liability Threshold Model on Ascertained Family-based Samples (Summited to </a:t>
            </a:r>
            <a:r>
              <a:rPr lang="en-US" altLang="ko-KR" i="1" dirty="0">
                <a:solidFill>
                  <a:srgbClr val="C00000"/>
                </a:solidFill>
              </a:rPr>
              <a:t>Genetic Epidemiology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5 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 and Conclusions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6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b="1" dirty="0"/>
              <a:t>Chapter 4</a:t>
            </a:r>
            <a:r>
              <a:rPr lang="ko-KR" altLang="ko-KR" b="1" dirty="0"/>
              <a:t>의</a:t>
            </a:r>
            <a:r>
              <a:rPr lang="en-US" altLang="ko-KR" b="1" dirty="0"/>
              <a:t> Score test</a:t>
            </a:r>
            <a:r>
              <a:rPr lang="ko-KR" altLang="ko-KR" b="1" dirty="0"/>
              <a:t>의</a:t>
            </a:r>
            <a:r>
              <a:rPr lang="en-US" altLang="ko-KR" b="1" dirty="0"/>
              <a:t> variance </a:t>
            </a:r>
            <a:r>
              <a:rPr lang="ko-KR" altLang="ko-KR" b="1" dirty="0" err="1"/>
              <a:t>추청과</a:t>
            </a:r>
            <a:r>
              <a:rPr lang="ko-KR" altLang="ko-KR" b="1" dirty="0"/>
              <a:t> 관련하여</a:t>
            </a:r>
            <a:r>
              <a:rPr lang="en-US" altLang="ko-KR" b="1" dirty="0"/>
              <a:t> Bootstrap </a:t>
            </a:r>
            <a:r>
              <a:rPr lang="ko-KR" altLang="ko-KR" b="1" dirty="0"/>
              <a:t>방법을 사용하면 </a:t>
            </a:r>
            <a:r>
              <a:rPr lang="ko-KR" altLang="ko-KR" b="1" dirty="0" err="1"/>
              <a:t>계산량이</a:t>
            </a:r>
            <a:r>
              <a:rPr lang="ko-KR" altLang="ko-KR" b="1" dirty="0"/>
              <a:t> 너무 증가할 것</a:t>
            </a:r>
            <a:r>
              <a:rPr lang="en-US" altLang="ko-KR" b="1" dirty="0"/>
              <a:t>. </a:t>
            </a:r>
            <a:r>
              <a:rPr lang="ko-KR" altLang="ko-KR" b="1" dirty="0"/>
              <a:t>다른 대안을 찾아볼 </a:t>
            </a:r>
            <a:r>
              <a:rPr lang="ko-KR" altLang="ko-KR" b="1" dirty="0" smtClean="0"/>
              <a:t>것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Bootstrapping </a:t>
            </a:r>
            <a:r>
              <a:rPr lang="ko-KR" altLang="en-US" dirty="0"/>
              <a:t>방법은 </a:t>
            </a:r>
            <a:r>
              <a:rPr lang="ko-KR" altLang="en-US" dirty="0" err="1"/>
              <a:t>계산량이</a:t>
            </a:r>
            <a:r>
              <a:rPr lang="ko-KR" altLang="en-US" dirty="0"/>
              <a:t> 너무 많아지는 단점이 존재하기 때문에 실질적 적용에 한계가 있었습니다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본 연구에서는 </a:t>
            </a:r>
            <a:r>
              <a:rPr lang="en-US" altLang="ko-KR" dirty="0"/>
              <a:t>Information matrix</a:t>
            </a:r>
            <a:r>
              <a:rPr lang="ko-KR" altLang="en-US" dirty="0"/>
              <a:t>의 </a:t>
            </a:r>
            <a:r>
              <a:rPr lang="ko-KR" altLang="en-US" dirty="0" err="1"/>
              <a:t>유사값을</a:t>
            </a:r>
            <a:r>
              <a:rPr lang="ko-KR" altLang="en-US" dirty="0"/>
              <a:t> 이용하여 </a:t>
            </a:r>
            <a:r>
              <a:rPr lang="en-US" altLang="ko-KR" dirty="0"/>
              <a:t>variance</a:t>
            </a:r>
            <a:r>
              <a:rPr lang="ko-KR" altLang="en-US" dirty="0"/>
              <a:t>를 추정하였고</a:t>
            </a:r>
            <a:r>
              <a:rPr lang="en-US" altLang="ko-KR" dirty="0"/>
              <a:t>, discussion</a:t>
            </a:r>
            <a:r>
              <a:rPr lang="ko-KR" altLang="en-US" dirty="0"/>
              <a:t>에 </a:t>
            </a:r>
            <a:r>
              <a:rPr lang="en-US" altLang="ko-KR" dirty="0"/>
              <a:t>bootstrap</a:t>
            </a:r>
            <a:r>
              <a:rPr lang="ko-KR" altLang="en-US" dirty="0"/>
              <a:t>의 사용 가능성에 대하여 </a:t>
            </a:r>
            <a:r>
              <a:rPr lang="ko-KR" altLang="en-US" dirty="0" smtClean="0"/>
              <a:t>명시하였습니다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(104p, 124p)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8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예비심사 지적 사항 수정 보고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b="1" dirty="0"/>
              <a:t>QQ plot scale </a:t>
            </a:r>
            <a:r>
              <a:rPr lang="ko-KR" altLang="ko-KR" b="1" dirty="0"/>
              <a:t>맞추기</a:t>
            </a:r>
            <a:endParaRPr lang="ko-KR" altLang="ko-KR" dirty="0" smtClean="0"/>
          </a:p>
          <a:p>
            <a:pPr lvl="1"/>
            <a:r>
              <a:rPr lang="en-US" altLang="ko-KR" dirty="0"/>
              <a:t>(Figure 3.2, 3.3, 3.4, 3.6) </a:t>
            </a:r>
            <a:r>
              <a:rPr lang="ko-KR" altLang="ko-KR" dirty="0"/>
              <a:t>그림 수정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92896"/>
            <a:ext cx="10089014" cy="36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2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학위논문 심사 서류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교수님들께서 작성 및 날인 해주셔야 하는 서류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구술고사 성적표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10)</a:t>
            </a:r>
          </a:p>
          <a:p>
            <a:pPr lvl="1"/>
            <a:r>
              <a:rPr lang="ko-KR" altLang="en-US" dirty="0" smtClean="0"/>
              <a:t>투표용지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11)</a:t>
            </a:r>
          </a:p>
          <a:p>
            <a:pPr lvl="1"/>
            <a:r>
              <a:rPr lang="ko-KR" altLang="en-US" dirty="0" smtClean="0"/>
              <a:t>박사학위 논문심사 결과표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13)</a:t>
            </a:r>
          </a:p>
          <a:p>
            <a:pPr lvl="1"/>
            <a:r>
              <a:rPr lang="ko-KR" altLang="en-US" dirty="0" smtClean="0"/>
              <a:t>인준지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심사위원장 교수님께서 추가적으로 작성 및 날인해주셔야 하는 서류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박사학위 논문 예비심사 결과보고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구술고사 성적표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10)</a:t>
            </a:r>
          </a:p>
          <a:p>
            <a:pPr lvl="1"/>
            <a:r>
              <a:rPr lang="ko-KR" altLang="en-US" dirty="0" smtClean="0"/>
              <a:t>투표용지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11)</a:t>
            </a:r>
          </a:p>
          <a:p>
            <a:pPr lvl="1"/>
            <a:r>
              <a:rPr lang="ko-KR" altLang="en-US" dirty="0" smtClean="0"/>
              <a:t>박사학위 논문심사요지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서식 </a:t>
            </a:r>
            <a:r>
              <a:rPr lang="en-US" altLang="ko-KR" dirty="0" smtClean="0"/>
              <a:t>12)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85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33665" y="2906713"/>
            <a:ext cx="8182611" cy="1500187"/>
          </a:xfrm>
        </p:spPr>
        <p:txBody>
          <a:bodyPr/>
          <a:lstStyle/>
          <a:p>
            <a:r>
              <a:rPr lang="en-US" altLang="ko-KR" sz="4000" b="1" dirty="0"/>
              <a:t>Chapter 2 </a:t>
            </a:r>
          </a:p>
          <a:p>
            <a:pPr marL="400050" lvl="1" algn="r">
              <a:spcAft>
                <a:spcPts val="1000"/>
              </a:spcAft>
            </a:pPr>
            <a:r>
              <a:rPr lang="en-US" altLang="ko-KR" sz="3200" b="1" dirty="0"/>
              <a:t>Application of Genome-wide Association Study and Fine-mapping for Independent Samples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29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Lymphangioleiomyomatosis</a:t>
            </a:r>
            <a:r>
              <a:rPr lang="en-US" altLang="ko-KR" dirty="0"/>
              <a:t> </a:t>
            </a:r>
            <a:r>
              <a:rPr lang="en-US" altLang="ko-KR" dirty="0" smtClean="0"/>
              <a:t>(LAM) is a </a:t>
            </a:r>
            <a:br>
              <a:rPr lang="en-US" altLang="ko-KR" dirty="0" smtClean="0"/>
            </a:br>
            <a:r>
              <a:rPr lang="en-US" altLang="ko-KR" dirty="0" smtClean="0"/>
              <a:t>rare disease affecting women of child-bearing </a:t>
            </a:r>
            <a:br>
              <a:rPr lang="en-US" altLang="ko-KR" dirty="0" smtClean="0"/>
            </a:br>
            <a:r>
              <a:rPr lang="en-US" altLang="ko-KR" dirty="0" smtClean="0"/>
              <a:t>age, usually in their 30s and 40s.</a:t>
            </a:r>
          </a:p>
          <a:p>
            <a:endParaRPr lang="en-US" altLang="ko-KR" dirty="0"/>
          </a:p>
          <a:p>
            <a:r>
              <a:rPr lang="en-US" altLang="ko-KR" b="1" dirty="0" smtClean="0"/>
              <a:t>sporadic LAM (S-LAM) : </a:t>
            </a:r>
            <a:r>
              <a:rPr lang="en-US" altLang="ko-KR" dirty="0" smtClean="0"/>
              <a:t>for patients with </a:t>
            </a:r>
            <a:br>
              <a:rPr lang="en-US" altLang="ko-KR" dirty="0" smtClean="0"/>
            </a:br>
            <a:r>
              <a:rPr lang="en-US" altLang="ko-KR" dirty="0" smtClean="0"/>
              <a:t>LAM not </a:t>
            </a:r>
            <a:r>
              <a:rPr lang="en-US" altLang="ko-KR" dirty="0"/>
              <a:t>associated with </a:t>
            </a:r>
            <a:r>
              <a:rPr lang="en-US" altLang="ko-KR" dirty="0" smtClean="0"/>
              <a:t>tuberous sclerosis </a:t>
            </a:r>
            <a:br>
              <a:rPr lang="en-US" altLang="ko-KR" dirty="0" smtClean="0"/>
            </a:br>
            <a:r>
              <a:rPr lang="en-US" altLang="ko-KR" dirty="0" smtClean="0"/>
              <a:t>complex </a:t>
            </a:r>
            <a:r>
              <a:rPr lang="en-US" altLang="ko-KR" dirty="0"/>
              <a:t>(TSC),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b="1" dirty="0" smtClean="0"/>
              <a:t>TSC-LAM</a:t>
            </a:r>
            <a:r>
              <a:rPr lang="en-US" altLang="ko-KR" dirty="0" smtClean="0"/>
              <a:t> : LAM associated with TSC which </a:t>
            </a:r>
            <a:br>
              <a:rPr lang="en-US" altLang="ko-KR" dirty="0" smtClean="0"/>
            </a:br>
            <a:r>
              <a:rPr lang="en-US" altLang="ko-KR" dirty="0" smtClean="0"/>
              <a:t>is due to mutations in either </a:t>
            </a:r>
            <a:r>
              <a:rPr lang="en-US" altLang="ko-KR" i="1" dirty="0" smtClean="0"/>
              <a:t>TSC1 or TSC2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smtClean="0"/>
              <a:t>Hypothesis : </a:t>
            </a:r>
            <a:r>
              <a:rPr lang="en-US" altLang="ko-KR" dirty="0"/>
              <a:t>DNA sequence variants outside of </a:t>
            </a:r>
            <a:r>
              <a:rPr lang="en-US" altLang="ko-KR" i="1" dirty="0"/>
              <a:t>TSC2</a:t>
            </a:r>
            <a:r>
              <a:rPr lang="en-US" altLang="ko-KR" dirty="0"/>
              <a:t>/</a:t>
            </a:r>
            <a:r>
              <a:rPr lang="en-US" altLang="ko-KR" i="1" dirty="0"/>
              <a:t>TSC1</a:t>
            </a:r>
            <a:r>
              <a:rPr lang="en-US" altLang="ko-KR" dirty="0"/>
              <a:t> might be associated with </a:t>
            </a:r>
            <a:r>
              <a:rPr lang="en-US" altLang="ko-KR" dirty="0" smtClean="0"/>
              <a:t>S-LAM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268760"/>
            <a:ext cx="45243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Workflow of GWAS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2776"/>
            <a:ext cx="5054352" cy="5001419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Case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S-LAM patients from 14 countries</a:t>
            </a:r>
          </a:p>
          <a:p>
            <a:r>
              <a:rPr lang="en-US" altLang="ko-KR" b="1" dirty="0" smtClean="0"/>
              <a:t>Control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Healthy women from </a:t>
            </a:r>
            <a:r>
              <a:rPr lang="en-US" altLang="ko-KR" dirty="0" err="1" smtClean="0"/>
              <a:t>COPDGene</a:t>
            </a:r>
            <a:r>
              <a:rPr lang="en-US" altLang="ko-KR" dirty="0" smtClean="0"/>
              <a:t> dataset</a:t>
            </a:r>
          </a:p>
          <a:p>
            <a:r>
              <a:rPr lang="en-US" altLang="ko-KR" b="1" dirty="0" smtClean="0"/>
              <a:t>Method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 performed conditional logistic regression (CLR) using matched cases and controls (1:2). </a:t>
            </a:r>
            <a:br>
              <a:rPr lang="en-US" altLang="ko-KR" dirty="0" smtClean="0"/>
            </a:br>
            <a:r>
              <a:rPr lang="en-US" altLang="ko-KR" dirty="0" smtClean="0"/>
              <a:t>I used two PC scores with two largest eigenvalues and age for matching.</a:t>
            </a:r>
          </a:p>
          <a:p>
            <a:endParaRPr lang="ko-KR" altLang="en-US" dirty="0"/>
          </a:p>
        </p:txBody>
      </p:sp>
      <p:pic>
        <p:nvPicPr>
          <p:cNvPr id="6148" name="Picture 4" descr="C:\Users\김원지\Documents\WJ_codes\LAM\figure and table\ERJ\Figure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92" y="205100"/>
            <a:ext cx="5661113" cy="64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9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Result of GWAS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691"/>
            <a:ext cx="5731510" cy="5342890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r="9394"/>
          <a:stretch/>
        </p:blipFill>
        <p:spPr bwMode="auto">
          <a:xfrm>
            <a:off x="6159063" y="520922"/>
            <a:ext cx="5486400" cy="657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3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김원지\Documents\WJ_codes\LAM\figure and table\ERJ\Figure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88640"/>
            <a:ext cx="7127687" cy="66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Regional 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Protein coding genes</a:t>
            </a:r>
            <a:br>
              <a:rPr lang="en-US" altLang="ko-KR" dirty="0" smtClean="0"/>
            </a:br>
            <a:r>
              <a:rPr lang="en-US" altLang="ko-KR" dirty="0" smtClean="0"/>
              <a:t>nearby GWAS signals</a:t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en-US" altLang="ko-KR" i="1" dirty="0" smtClean="0"/>
              <a:t>MCTP2, NR2F2, SPATA8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4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8022</TotalTime>
  <Words>3418</Words>
  <Application>Microsoft Office PowerPoint</Application>
  <PresentationFormat>사용자 지정</PresentationFormat>
  <Paragraphs>352</Paragraphs>
  <Slides>43</Slides>
  <Notes>35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5" baseType="lpstr">
      <vt:lpstr>Office 테마</vt:lpstr>
      <vt:lpstr>디자인 사용자 지정</vt:lpstr>
      <vt:lpstr>Statistical Method Development for  Genetic Association Analyses of  Dichotomous Phenotypes with Related Samples  and its Application to Genetic Studies</vt:lpstr>
      <vt:lpstr>PowerPoint 프레젠테이션</vt:lpstr>
      <vt:lpstr>Outline of the thesis</vt:lpstr>
      <vt:lpstr>Updates after the 1st defense</vt:lpstr>
      <vt:lpstr>PowerPoint 프레젠테이션</vt:lpstr>
      <vt:lpstr>Introduction</vt:lpstr>
      <vt:lpstr>Workflow of GWAS</vt:lpstr>
      <vt:lpstr>Result of GWAS</vt:lpstr>
      <vt:lpstr>Regional Plot</vt:lpstr>
      <vt:lpstr>TADs</vt:lpstr>
      <vt:lpstr>Comparison of NR2F2 expression</vt:lpstr>
      <vt:lpstr>Comparison of NR2F2 expression</vt:lpstr>
      <vt:lpstr>Immunohistochemistry for NR2F2 in LAM/AML</vt:lpstr>
      <vt:lpstr>Conclusion</vt:lpstr>
      <vt:lpstr>Conclusion</vt:lpstr>
      <vt:lpstr>PowerPoint 프레젠테이션</vt:lpstr>
      <vt:lpstr>Notations</vt:lpstr>
      <vt:lpstr>Notations</vt:lpstr>
      <vt:lpstr>Disease model</vt:lpstr>
      <vt:lpstr>Disease model</vt:lpstr>
      <vt:lpstr>Disease model</vt:lpstr>
      <vt:lpstr>Disease model </vt:lpstr>
      <vt:lpstr>Conditional Expected Score Test (CEST)</vt:lpstr>
      <vt:lpstr>Conditional Expected Score Test (CEST)</vt:lpstr>
      <vt:lpstr>Conditional Expected Score Test (CEST)</vt:lpstr>
      <vt:lpstr>Simulation study</vt:lpstr>
      <vt:lpstr>Simulation study (2,000 replicates)</vt:lpstr>
      <vt:lpstr>Simulation study (2,000 replicates)</vt:lpstr>
      <vt:lpstr>Simulation study (2,000 replicates)</vt:lpstr>
      <vt:lpstr>Simulation study (2,000 replicates)</vt:lpstr>
      <vt:lpstr>Real data analysis</vt:lpstr>
      <vt:lpstr>Real data analysis</vt:lpstr>
      <vt:lpstr>Real data analysis</vt:lpstr>
      <vt:lpstr>Conclusion</vt:lpstr>
      <vt:lpstr>Conclusion</vt:lpstr>
      <vt:lpstr>PowerPoint 프레젠테이션</vt:lpstr>
      <vt:lpstr>예비심사 지적 사항 수정 보고</vt:lpstr>
      <vt:lpstr>예비심사 지적 사항 수정 보고</vt:lpstr>
      <vt:lpstr>예비심사 지적 사항 수정 보고</vt:lpstr>
      <vt:lpstr>예비심사 지적 사항 수정 보고</vt:lpstr>
      <vt:lpstr>예비심사 지적 사항 수정 보고</vt:lpstr>
      <vt:lpstr>PowerPoint 프레젠테이션</vt:lpstr>
      <vt:lpstr>학위논문 심사 서류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김원지</dc:creator>
  <cp:lastModifiedBy>김원지</cp:lastModifiedBy>
  <cp:revision>428</cp:revision>
  <dcterms:created xsi:type="dcterms:W3CDTF">2014-12-06T14:31:55Z</dcterms:created>
  <dcterms:modified xsi:type="dcterms:W3CDTF">2018-12-20T22:59:53Z</dcterms:modified>
</cp:coreProperties>
</file>